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57" r:id="rId6"/>
    <p:sldId id="258" r:id="rId7"/>
    <p:sldId id="265" r:id="rId8"/>
    <p:sldId id="267" r:id="rId9"/>
    <p:sldId id="268" r:id="rId10"/>
    <p:sldId id="259" r:id="rId11"/>
    <p:sldId id="260" r:id="rId12"/>
    <p:sldId id="262" r:id="rId13"/>
    <p:sldId id="26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973D9-F113-70F9-E171-A5498B1EF53D}" v="89" dt="2023-03-01T10:19:25.050"/>
    <p1510:client id="{C3041744-1903-EDAD-7841-E5638515CEE6}" v="1" dt="2023-03-01T10:13:12.955"/>
    <p1510:client id="{D5DE785D-8DFF-AECF-481E-3DAF6CB0B7DB}" v="123" dt="2023-03-01T10:58:23.885"/>
    <p1510:client id="{E165F126-8D48-DD6E-8054-EEE1D686CB19}" v="549" dt="2023-03-16T08:25:11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M’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google.com/url?sa=t&amp;rct=j&amp;q=&amp;esrc=s&amp;source=web&amp;cd=1&amp;ved=2ahUKEwjh_JD576PpAhUnsKQKHftWD_sQFjAAegQIBRAB&amp;url=http%3A%2F%2Fportail.siep.be%2Fuploads%2Fpublication_category%2Fen-route-pour-le-deuxieme-degre-5e4bf34a9eb0c.pdf&amp;usg=AOvVaw0JOZILbIUcrJ2SXUvtui55" TargetMode="External"/><Relationship Id="rId7" Type="http://schemas.openxmlformats.org/officeDocument/2006/relationships/slide" Target="slide2.xml"/><Relationship Id="rId12" Type="http://schemas.openxmlformats.org/officeDocument/2006/relationships/image" Target="../media/image5.jpeg"/><Relationship Id="rId2" Type="http://schemas.openxmlformats.org/officeDocument/2006/relationships/hyperlink" Target="http://portail.siep.be/comman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jpeg"/><Relationship Id="rId5" Type="http://schemas.openxmlformats.org/officeDocument/2006/relationships/hyperlink" Target="http://portail.siep.be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portail.siep.be/uploads/publication_category/en-route-pour-le-deuxieme-degre-5e4bf34a9eb0c.pdf" TargetMode="Externa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hyperlink" Target="mailto:waremme@cpmslibreshw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pmslibreshw.be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cpmslibreshw.be/CPMS_Waremme/equipe-waremme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2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1.xml"/><Relationship Id="rId7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jpeg"/><Relationship Id="rId5" Type="http://schemas.openxmlformats.org/officeDocument/2006/relationships/slide" Target="slide9.xml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slide" Target="slide7.xml"/><Relationship Id="rId12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0.jpeg"/><Relationship Id="rId5" Type="http://schemas.openxmlformats.org/officeDocument/2006/relationships/slide" Target="slide4.xml"/><Relationship Id="rId1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png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hyperlink" Target="https://monecolemonmetier.cfwb.be/jexplore-les-secteurs/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slide" Target="slide11.xml"/><Relationship Id="rId9" Type="http://schemas.openxmlformats.org/officeDocument/2006/relationships/hyperlink" Target="https://monecolemonmetier.cfwb.be/jexplore-les-secteur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hyperlink" Target="https://monecolemonmetier.cfwb.be/elevesparents/jalterne-ecole-et-travail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hyperlink" Target="https://videobox.cdmcharleroi.be/#!Choices!videosMetiers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monecolemonmetier.cfwb.be/elevesparents/memm-recherche-metier/" TargetMode="External"/><Relationship Id="rId5" Type="http://schemas.openxmlformats.org/officeDocument/2006/relationships/slide" Target="slide11.xml"/><Relationship Id="rId10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hyperlink" Target="https://www.leforem.be/former/horizonsemploi/metier/index-metier-video.html" TargetMode="External"/><Relationship Id="rId1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hyperlink" Target="http://www.occe.coop/~ad82/IMG/pdf/Je_decouvre_mes_intelligences_multipl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.jpeg"/><Relationship Id="rId5" Type="http://schemas.openxmlformats.org/officeDocument/2006/relationships/image" Target="../media/image19.jpeg"/><Relationship Id="rId10" Type="http://schemas.openxmlformats.org/officeDocument/2006/relationships/image" Target="../media/image4.jpeg"/><Relationship Id="rId4" Type="http://schemas.openxmlformats.org/officeDocument/2006/relationships/hyperlink" Target="http://www.onisep.fr/Decouvrir-les-metiers/Des-metiers-selon-mes-gouts/Quiz-quels-metiers-pour-moi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2A4A02-9282-4962-9290-9762964FB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65"/>
          <a:stretch/>
        </p:blipFill>
        <p:spPr>
          <a:xfrm>
            <a:off x="3023589" y="916781"/>
            <a:ext cx="5943600" cy="50244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CA344D5-10D2-49D6-A3E0-A68D65844329}"/>
              </a:ext>
            </a:extLst>
          </p:cNvPr>
          <p:cNvSpPr txBox="1"/>
          <p:nvPr/>
        </p:nvSpPr>
        <p:spPr>
          <a:xfrm>
            <a:off x="172463" y="1168408"/>
            <a:ext cx="3717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M’orienter ? </a:t>
            </a:r>
          </a:p>
          <a:p>
            <a:r>
              <a:rPr lang="fr-BE"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GPS ? </a:t>
            </a:r>
          </a:p>
          <a:p>
            <a:r>
              <a:rPr lang="fr-BE"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seul ?</a:t>
            </a:r>
            <a:endParaRPr lang="fr-FR" sz="4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EDB575-44B8-4868-AE04-E5E8A1285B18}"/>
              </a:ext>
            </a:extLst>
          </p:cNvPr>
          <p:cNvSpPr txBox="1"/>
          <p:nvPr/>
        </p:nvSpPr>
        <p:spPr>
          <a:xfrm>
            <a:off x="9398643" y="916781"/>
            <a:ext cx="2620894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Allons voir comment faire un choix </a:t>
            </a:r>
          </a:p>
          <a:p>
            <a:r>
              <a:rPr lang="fr-BE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 de 3</a:t>
            </a:r>
            <a:r>
              <a:rPr lang="fr-BE" sz="40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endParaRPr lang="fr-FR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C4F8CE33-EB81-446A-AAAA-54C3CDE8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3" y="5443916"/>
            <a:ext cx="2600717" cy="1100593"/>
          </a:xfrm>
          <a:prstGeom prst="rect">
            <a:avLst/>
          </a:prstGeom>
        </p:spPr>
      </p:pic>
      <p:pic>
        <p:nvPicPr>
          <p:cNvPr id="10" name="Imag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BB69D-695F-4901-906F-7C58244E1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4800" t="29289" r="51250" b="27432"/>
          <a:stretch/>
        </p:blipFill>
        <p:spPr>
          <a:xfrm>
            <a:off x="10024694" y="4921386"/>
            <a:ext cx="1596851" cy="16231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984C95-1375-41F8-8C9A-1DE161F5D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40" y="6180045"/>
            <a:ext cx="1506220" cy="3771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3C73D0-CD78-42AE-84BC-A81259E0D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0360" y="6183220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AE5CB-4F22-4175-B166-19557378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fr-BE"/>
              <a:t>Un guide du </a:t>
            </a:r>
            <a:r>
              <a:rPr lang="fr-BE" err="1"/>
              <a:t>Siep</a:t>
            </a:r>
            <a:r>
              <a:rPr lang="fr-BE"/>
              <a:t> pour poursuivre la réflexion…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AE677-691A-4B92-A6F6-10FB66F8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6952808" cy="512064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/>
              <a:t>Le </a:t>
            </a:r>
            <a:r>
              <a:rPr lang="fr-BE" sz="2400" err="1"/>
              <a:t>siep</a:t>
            </a:r>
            <a:r>
              <a:rPr lang="fr-BE" sz="2400"/>
              <a:t> édite de </a:t>
            </a:r>
            <a:r>
              <a:rPr lang="fr-BE" sz="2400">
                <a:hlinkClick r:id="rId2"/>
              </a:rPr>
              <a:t>nombreux guides (payants)</a:t>
            </a:r>
            <a:endParaRPr lang="fr-BE" sz="2400"/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r>
              <a:rPr lang="fr-BE" sz="2400"/>
              <a:t>Et une brochure intéressante à télécharger 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000">
              <a:hlinkClick r:id="rId3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>
                <a:hlinkClick r:id="rId4"/>
              </a:rPr>
              <a:t>En route pour le 2</a:t>
            </a:r>
            <a:r>
              <a:rPr lang="fr-BE" sz="2000" baseline="30000">
                <a:hlinkClick r:id="rId4"/>
              </a:rPr>
              <a:t>e</a:t>
            </a:r>
            <a:r>
              <a:rPr lang="fr-BE" sz="2000">
                <a:hlinkClick r:id="rId4"/>
              </a:rPr>
              <a:t> degré</a:t>
            </a:r>
            <a:endParaRPr lang="fr-BE" sz="2000"/>
          </a:p>
        </p:txBody>
      </p:sp>
      <p:pic>
        <p:nvPicPr>
          <p:cNvPr id="3074" name="Picture 2" descr="Service d'information sur les études et les professions — Wikipédia">
            <a:hlinkClick r:id="rId5"/>
            <a:extLst>
              <a:ext uri="{FF2B5EF4-FFF2-40B4-BE49-F238E27FC236}">
                <a16:creationId xmlns:a16="http://schemas.microsoft.com/office/drawing/2014/main" id="{E5BB2F9E-2E2B-421D-9021-384CA70DF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7009" r="6486" b="22181"/>
          <a:stretch/>
        </p:blipFill>
        <p:spPr bwMode="auto">
          <a:xfrm>
            <a:off x="2054888" y="1386673"/>
            <a:ext cx="1097726" cy="6330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9" name="Espace réservé du contenu 5" descr="Une image contenant dessin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FC630717-AFDA-4ACA-96C5-D2CC0D1DB3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21" name="Image 20" descr="Une image contenant dessin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A9C33677-F157-4443-90B6-992B5B249B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463" y="5750015"/>
            <a:ext cx="1877401" cy="7944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57BF92-EDF0-4223-9051-475D06D57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A3B996-1AF0-406A-9032-4B4A0A1D73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0A44D8-E7C8-4F29-B12B-A03E4BAD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fr-BE"/>
              <a:t>Le centre PMS est à ton écoute</a:t>
            </a: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39B4E-856E-4A9E-ADB8-0BF90A2B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07" y="2654235"/>
            <a:ext cx="10740519" cy="395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>
                <a:solidFill>
                  <a:srgbClr val="002060"/>
                </a:solidFill>
              </a:rPr>
              <a:t>			Tu peux nous envoyer un message </a:t>
            </a:r>
            <a:endParaRPr lang="fr-FR"/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BE">
                <a:solidFill>
                  <a:srgbClr val="002060"/>
                </a:solidFill>
              </a:rPr>
              <a:t>ou nous téléphoner </a:t>
            </a:r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BE">
                <a:solidFill>
                  <a:srgbClr val="002060"/>
                </a:solidFill>
              </a:rPr>
              <a:t>Ou visiter notre site</a:t>
            </a:r>
          </a:p>
          <a:p>
            <a:endParaRPr lang="fr-FR">
              <a:solidFill>
                <a:srgbClr val="002060"/>
              </a:solidFill>
            </a:endParaRPr>
          </a:p>
        </p:txBody>
      </p:sp>
      <p:pic>
        <p:nvPicPr>
          <p:cNvPr id="5" name="Image 4" descr="Une image contenant alimentation, dessin, sign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D1F7414B-B8B2-4B99-B23D-B791C8D5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0"/>
          <a:stretch/>
        </p:blipFill>
        <p:spPr>
          <a:xfrm>
            <a:off x="8249178" y="2635921"/>
            <a:ext cx="1643435" cy="1521994"/>
          </a:xfrm>
          <a:prstGeom prst="rect">
            <a:avLst/>
          </a:prstGeom>
        </p:spPr>
      </p:pic>
      <p:pic>
        <p:nvPicPr>
          <p:cNvPr id="7" name="Image 6" descr="Une image contenant alimentation, main, tenant, télécommande&#10;&#10;Description générée automatiquement">
            <a:extLst>
              <a:ext uri="{FF2B5EF4-FFF2-40B4-BE49-F238E27FC236}">
                <a16:creationId xmlns:a16="http://schemas.microsoft.com/office/drawing/2014/main" id="{6ACAA707-41BC-40F9-9DCC-41AE9109EB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6" t="17760" r="3724" b="3824"/>
          <a:stretch/>
        </p:blipFill>
        <p:spPr>
          <a:xfrm>
            <a:off x="3580317" y="3948546"/>
            <a:ext cx="2079259" cy="1326018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F040A02C-58C1-4D10-A8AE-1AF94D2C7AB7}"/>
              </a:ext>
            </a:extLst>
          </p:cNvPr>
          <p:cNvSpPr/>
          <p:nvPr/>
        </p:nvSpPr>
        <p:spPr>
          <a:xfrm>
            <a:off x="5721359" y="4466138"/>
            <a:ext cx="39539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GSM (voir notre site)</a:t>
            </a:r>
            <a:endParaRPr lang="fr-FR" sz="32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Image 14" descr="Une image contenant dessin&#10;&#10;Description générée automatiquement">
            <a:hlinkClick r:id="rId6"/>
            <a:extLst>
              <a:ext uri="{FF2B5EF4-FFF2-40B4-BE49-F238E27FC236}">
                <a16:creationId xmlns:a16="http://schemas.microsoft.com/office/drawing/2014/main" id="{6DFF4FB7-F518-491A-A3A0-8092BA058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908" y="5166643"/>
            <a:ext cx="2600717" cy="1100593"/>
          </a:xfrm>
          <a:prstGeom prst="rect">
            <a:avLst/>
          </a:prstGeom>
        </p:spPr>
      </p:pic>
      <p:pic>
        <p:nvPicPr>
          <p:cNvPr id="17" name="Espace réservé du contenu 5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A849AA8F-1E3B-4907-9C17-FF9A89175E1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B40B405-E614-4D84-A8F2-8364DE6C87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8FC8AA-441C-456B-B3AB-5520A1C9C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D7DD1-93CC-4D7D-8A8E-6DDB213E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Par où commencer ?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7921CF-387A-4EFA-AB2E-3C1227F5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63675"/>
            <a:ext cx="7315200" cy="52552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BE" sz="2400">
                <a:solidFill>
                  <a:srgbClr val="0070C0"/>
                </a:solidFill>
              </a:rPr>
              <a:t>Ce qui existe pour la 4</a:t>
            </a:r>
            <a:r>
              <a:rPr lang="fr-BE" sz="2400" baseline="30000">
                <a:solidFill>
                  <a:srgbClr val="0070C0"/>
                </a:solidFill>
              </a:rPr>
              <a:t>e</a:t>
            </a:r>
            <a:r>
              <a:rPr lang="fr-BE" sz="2400">
                <a:solidFill>
                  <a:srgbClr val="0070C0"/>
                </a:solidFill>
              </a:rPr>
              <a:t> 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>
                <a:solidFill>
                  <a:srgbClr val="0070C0"/>
                </a:solidFill>
              </a:rPr>
              <a:t>Le </a:t>
            </a:r>
            <a:r>
              <a:rPr lang="fr-BE" sz="2400" err="1">
                <a:solidFill>
                  <a:srgbClr val="0070C0"/>
                </a:solidFill>
              </a:rPr>
              <a:t>Cefa</a:t>
            </a:r>
            <a:r>
              <a:rPr lang="fr-BE" sz="2400">
                <a:solidFill>
                  <a:srgbClr val="0070C0"/>
                </a:solidFill>
              </a:rPr>
              <a:t> ou les contrats d’apprentissage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>
                <a:solidFill>
                  <a:srgbClr val="0070C0"/>
                </a:solidFill>
              </a:rPr>
              <a:t>Les métiers qui pourraient m’intéresser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>
                <a:solidFill>
                  <a:srgbClr val="0070C0"/>
                </a:solidFill>
              </a:rPr>
              <a:t>Un petit test d’orientation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>
                <a:solidFill>
                  <a:srgbClr val="0070C0"/>
                </a:solidFill>
              </a:rPr>
              <a:t>Un guide du </a:t>
            </a:r>
            <a:r>
              <a:rPr lang="fr-BE" sz="2400" err="1">
                <a:solidFill>
                  <a:srgbClr val="0070C0"/>
                </a:solidFill>
              </a:rPr>
              <a:t>Siep</a:t>
            </a:r>
            <a:r>
              <a:rPr lang="fr-BE" sz="2400">
                <a:solidFill>
                  <a:srgbClr val="0070C0"/>
                </a:solidFill>
              </a:rPr>
              <a:t> à consulter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BE" sz="2400">
                <a:solidFill>
                  <a:srgbClr val="0070C0"/>
                </a:solidFill>
              </a:rPr>
              <a:t>L’aide du centre PMS</a:t>
            </a:r>
          </a:p>
        </p:txBody>
      </p:sp>
      <p:pic>
        <p:nvPicPr>
          <p:cNvPr id="6" name="Image 5" descr="Une image contenant personne, bâtiment, femme, debout&#10;&#10;Description générée automatiquement">
            <a:extLst>
              <a:ext uri="{FF2B5EF4-FFF2-40B4-BE49-F238E27FC236}">
                <a16:creationId xmlns:a16="http://schemas.microsoft.com/office/drawing/2014/main" id="{48F2233D-7E35-43A4-AEEC-54E24EAE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0" y="949202"/>
            <a:ext cx="2623219" cy="1747105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27001A1B-EE16-42B3-8B41-9A5DE2D05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3" y="5601183"/>
            <a:ext cx="2229093" cy="943326"/>
          </a:xfrm>
          <a:prstGeom prst="rect">
            <a:avLst/>
          </a:prstGeom>
        </p:spPr>
      </p:pic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C0EF6817-F017-4B8F-A8E9-8A4C47303C5A}"/>
              </a:ext>
            </a:extLst>
          </p:cNvPr>
          <p:cNvSpPr/>
          <p:nvPr/>
        </p:nvSpPr>
        <p:spPr>
          <a:xfrm>
            <a:off x="3869266" y="4150979"/>
            <a:ext cx="457200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58FA0C8E-B3F6-4250-98F1-E46CA2F3A500}"/>
              </a:ext>
            </a:extLst>
          </p:cNvPr>
          <p:cNvSpPr/>
          <p:nvPr/>
        </p:nvSpPr>
        <p:spPr>
          <a:xfrm>
            <a:off x="3879314" y="3511599"/>
            <a:ext cx="5214442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A8AF35BD-4539-4145-B807-924B3205586D}"/>
              </a:ext>
            </a:extLst>
          </p:cNvPr>
          <p:cNvSpPr/>
          <p:nvPr/>
        </p:nvSpPr>
        <p:spPr>
          <a:xfrm>
            <a:off x="3914484" y="1556116"/>
            <a:ext cx="724421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B9A8369-D6C9-4EA1-81D9-35923012E905}"/>
              </a:ext>
            </a:extLst>
          </p:cNvPr>
          <p:cNvSpPr/>
          <p:nvPr/>
        </p:nvSpPr>
        <p:spPr>
          <a:xfrm>
            <a:off x="3879314" y="4762039"/>
            <a:ext cx="457200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08E7B8E1-AA47-46B8-AC43-76C0C1A2930A}"/>
              </a:ext>
            </a:extLst>
          </p:cNvPr>
          <p:cNvSpPr/>
          <p:nvPr/>
        </p:nvSpPr>
        <p:spPr>
          <a:xfrm>
            <a:off x="3879314" y="1597903"/>
            <a:ext cx="724421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3681A5A7-6360-4AA5-BFBC-F41B2B6D3EED}"/>
              </a:ext>
            </a:extLst>
          </p:cNvPr>
          <p:cNvSpPr/>
          <p:nvPr/>
        </p:nvSpPr>
        <p:spPr>
          <a:xfrm>
            <a:off x="3914484" y="2868242"/>
            <a:ext cx="5083815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E68683CE-F928-44C8-A6E5-9D778837B654}"/>
              </a:ext>
            </a:extLst>
          </p:cNvPr>
          <p:cNvSpPr/>
          <p:nvPr/>
        </p:nvSpPr>
        <p:spPr>
          <a:xfrm>
            <a:off x="3879314" y="2223123"/>
            <a:ext cx="5204393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8" name="Rectangle 17">
            <a:hlinkClick r:id="rId9" action="ppaction://hlinksldjump"/>
            <a:extLst>
              <a:ext uri="{FF2B5EF4-FFF2-40B4-BE49-F238E27FC236}">
                <a16:creationId xmlns:a16="http://schemas.microsoft.com/office/drawing/2014/main" id="{90A7CF72-5D1B-4713-B30A-A36BC42EDF9E}"/>
              </a:ext>
            </a:extLst>
          </p:cNvPr>
          <p:cNvSpPr/>
          <p:nvPr/>
        </p:nvSpPr>
        <p:spPr>
          <a:xfrm>
            <a:off x="3879314" y="4109192"/>
            <a:ext cx="4572000" cy="47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8D0A6F8-81D8-479F-8614-42925844C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A44852A-A1F1-45DD-BAFC-4FCC51313B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Les filières et les options à partir de la 4ème </a:t>
            </a:r>
            <a:endParaRPr lang="fr-FR"/>
          </a:p>
        </p:txBody>
      </p:sp>
      <p:pic>
        <p:nvPicPr>
          <p:cNvPr id="6" name="Espace réservé du contenu 5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AE956EF-3B9E-4B74-B163-89E0FA4EC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2" y="378349"/>
            <a:ext cx="2640885" cy="1877460"/>
          </a:xfrm>
          <a:prstGeom prst="rect">
            <a:avLst/>
          </a:prstGeom>
        </p:spPr>
      </p:pic>
      <p:sp>
        <p:nvSpPr>
          <p:cNvPr id="16" name="ZoneTexte 15">
            <a:hlinkClick r:id="rId5" action="ppaction://hlinksldjump"/>
            <a:extLst>
              <a:ext uri="{FF2B5EF4-FFF2-40B4-BE49-F238E27FC236}">
                <a16:creationId xmlns:a16="http://schemas.microsoft.com/office/drawing/2014/main" id="{A236C0D8-60EF-4BAA-99E2-617F44F03506}"/>
              </a:ext>
            </a:extLst>
          </p:cNvPr>
          <p:cNvSpPr txBox="1"/>
          <p:nvPr/>
        </p:nvSpPr>
        <p:spPr>
          <a:xfrm>
            <a:off x="4392710" y="3134348"/>
            <a:ext cx="15956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de transition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hlinkClick r:id="rId6" action="ppaction://hlinksldjump"/>
            <a:extLst>
              <a:ext uri="{FF2B5EF4-FFF2-40B4-BE49-F238E27FC236}">
                <a16:creationId xmlns:a16="http://schemas.microsoft.com/office/drawing/2014/main" id="{6D2EB8CF-C2A8-4814-A958-38B54DE5B07F}"/>
              </a:ext>
            </a:extLst>
          </p:cNvPr>
          <p:cNvSpPr txBox="1"/>
          <p:nvPr/>
        </p:nvSpPr>
        <p:spPr>
          <a:xfrm>
            <a:off x="6530972" y="3134348"/>
            <a:ext cx="15590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de qualification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>
            <a:hlinkClick r:id="rId7" action="ppaction://hlinksldjump"/>
            <a:extLst>
              <a:ext uri="{FF2B5EF4-FFF2-40B4-BE49-F238E27FC236}">
                <a16:creationId xmlns:a16="http://schemas.microsoft.com/office/drawing/2014/main" id="{47D50E93-D485-43CA-A261-8453307F6C6B}"/>
              </a:ext>
            </a:extLst>
          </p:cNvPr>
          <p:cNvSpPr txBox="1"/>
          <p:nvPr/>
        </p:nvSpPr>
        <p:spPr>
          <a:xfrm>
            <a:off x="10102537" y="3131174"/>
            <a:ext cx="15131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en alternance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 18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258E4F40-82E0-4CD6-89E8-0758965E6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463" y="5627077"/>
            <a:ext cx="2167905" cy="917432"/>
          </a:xfrm>
          <a:prstGeom prst="rect">
            <a:avLst/>
          </a:prstGeom>
        </p:spPr>
      </p:pic>
      <p:pic>
        <p:nvPicPr>
          <p:cNvPr id="4" name="Image 3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F09768BA-5991-43D5-A8C6-9C49E367F4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3032" y="813849"/>
            <a:ext cx="1507668" cy="1048400"/>
          </a:xfrm>
          <a:prstGeom prst="rect">
            <a:avLst/>
          </a:prstGeom>
        </p:spPr>
      </p:pic>
      <p:pic>
        <p:nvPicPr>
          <p:cNvPr id="13" name="Image 12" descr="Une image contenant homme, tenant, sécheuse, blanc&#10;&#10;Description générée automatiquement">
            <a:extLst>
              <a:ext uri="{FF2B5EF4-FFF2-40B4-BE49-F238E27FC236}">
                <a16:creationId xmlns:a16="http://schemas.microsoft.com/office/drawing/2014/main" id="{AEAC4584-C7C6-4B98-A1A4-5F808EDBDE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8911" y="654868"/>
            <a:ext cx="1308992" cy="1308992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D0E5D39-A36E-429D-B345-55EFA7E5D486}"/>
              </a:ext>
            </a:extLst>
          </p:cNvPr>
          <p:cNvSpPr/>
          <p:nvPr/>
        </p:nvSpPr>
        <p:spPr>
          <a:xfrm rot="1459074">
            <a:off x="9332190" y="2053042"/>
            <a:ext cx="464115" cy="1106366"/>
          </a:xfrm>
          <a:prstGeom prst="downArrow">
            <a:avLst>
              <a:gd name="adj1" fmla="val 50000"/>
              <a:gd name="adj2" fmla="val 5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D4442BF7-8AF4-4534-88C2-D6DA83A997E4}"/>
              </a:ext>
            </a:extLst>
          </p:cNvPr>
          <p:cNvSpPr/>
          <p:nvPr/>
        </p:nvSpPr>
        <p:spPr>
          <a:xfrm>
            <a:off x="4958495" y="2085224"/>
            <a:ext cx="464115" cy="929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hlinkClick r:id="rId12" action="ppaction://hlinksldjump"/>
            <a:extLst>
              <a:ext uri="{FF2B5EF4-FFF2-40B4-BE49-F238E27FC236}">
                <a16:creationId xmlns:a16="http://schemas.microsoft.com/office/drawing/2014/main" id="{DB668C13-30E8-4B4E-981A-9E3343888876}"/>
              </a:ext>
            </a:extLst>
          </p:cNvPr>
          <p:cNvSpPr txBox="1"/>
          <p:nvPr/>
        </p:nvSpPr>
        <p:spPr>
          <a:xfrm>
            <a:off x="8502482" y="3122612"/>
            <a:ext cx="1457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professionnel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20060EE7-98E8-4675-8FF0-7B9049F5FB91}"/>
              </a:ext>
            </a:extLst>
          </p:cNvPr>
          <p:cNvSpPr/>
          <p:nvPr/>
        </p:nvSpPr>
        <p:spPr>
          <a:xfrm rot="20375638">
            <a:off x="10216691" y="2077763"/>
            <a:ext cx="464115" cy="1106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texte, tableau noir&#10;&#10;Description générée automatiquement">
            <a:extLst>
              <a:ext uri="{FF2B5EF4-FFF2-40B4-BE49-F238E27FC236}">
                <a16:creationId xmlns:a16="http://schemas.microsoft.com/office/drawing/2014/main" id="{EB3C1531-DA44-40EA-883B-165341C81F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6526" y="823317"/>
            <a:ext cx="1507668" cy="987523"/>
          </a:xfrm>
          <a:prstGeom prst="rect">
            <a:avLst/>
          </a:prstGeom>
        </p:spPr>
      </p:pic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B601D146-581E-4F59-9B30-0835F8F1A937}"/>
              </a:ext>
            </a:extLst>
          </p:cNvPr>
          <p:cNvSpPr/>
          <p:nvPr/>
        </p:nvSpPr>
        <p:spPr>
          <a:xfrm>
            <a:off x="7097483" y="2059537"/>
            <a:ext cx="464115" cy="929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arré corné 33">
            <a:hlinkClick r:id="rId5" action="ppaction://hlinksldjump"/>
            <a:extLst>
              <a:ext uri="{FF2B5EF4-FFF2-40B4-BE49-F238E27FC236}">
                <a16:creationId xmlns:a16="http://schemas.microsoft.com/office/drawing/2014/main" id="{6EA43FC2-B9C0-4E22-9F70-500CA4B15FCB}"/>
              </a:ext>
            </a:extLst>
          </p:cNvPr>
          <p:cNvSpPr/>
          <p:nvPr/>
        </p:nvSpPr>
        <p:spPr>
          <a:xfrm>
            <a:off x="4401557" y="3122612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arré corné 35">
            <a:hlinkClick r:id="rId6" action="ppaction://hlinksldjump"/>
            <a:extLst>
              <a:ext uri="{FF2B5EF4-FFF2-40B4-BE49-F238E27FC236}">
                <a16:creationId xmlns:a16="http://schemas.microsoft.com/office/drawing/2014/main" id="{9B84EFD1-F129-41B8-BC96-2128EDF98451}"/>
              </a:ext>
            </a:extLst>
          </p:cNvPr>
          <p:cNvSpPr/>
          <p:nvPr/>
        </p:nvSpPr>
        <p:spPr>
          <a:xfrm>
            <a:off x="6540474" y="3131174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arré corné 36">
            <a:extLst>
              <a:ext uri="{FF2B5EF4-FFF2-40B4-BE49-F238E27FC236}">
                <a16:creationId xmlns:a16="http://schemas.microsoft.com/office/drawing/2014/main" id="{291B7E20-88DD-4EA8-AFD4-771CA16EC117}"/>
              </a:ext>
            </a:extLst>
          </p:cNvPr>
          <p:cNvSpPr/>
          <p:nvPr/>
        </p:nvSpPr>
        <p:spPr>
          <a:xfrm>
            <a:off x="8406217" y="3167058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arré corné 37">
            <a:hlinkClick r:id="rId7" action="ppaction://hlinksldjump"/>
            <a:extLst>
              <a:ext uri="{FF2B5EF4-FFF2-40B4-BE49-F238E27FC236}">
                <a16:creationId xmlns:a16="http://schemas.microsoft.com/office/drawing/2014/main" id="{4EB91FFF-EA07-4CEF-A66D-50E7211A387F}"/>
              </a:ext>
            </a:extLst>
          </p:cNvPr>
          <p:cNvSpPr/>
          <p:nvPr/>
        </p:nvSpPr>
        <p:spPr>
          <a:xfrm>
            <a:off x="10043802" y="3159780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6C29D155-E363-498F-9EDA-DC65E54BE729}"/>
              </a:ext>
            </a:extLst>
          </p:cNvPr>
          <p:cNvSpPr/>
          <p:nvPr/>
        </p:nvSpPr>
        <p:spPr>
          <a:xfrm>
            <a:off x="4944928" y="3906739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60B547-8D06-418F-BDEA-0A04E59B0BBD}"/>
              </a:ext>
            </a:extLst>
          </p:cNvPr>
          <p:cNvSpPr txBox="1"/>
          <p:nvPr/>
        </p:nvSpPr>
        <p:spPr>
          <a:xfrm>
            <a:off x="4522935" y="5437705"/>
            <a:ext cx="13045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Etudes </a:t>
            </a:r>
          </a:p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Supérieures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7A897F5-BD99-404C-A4F0-697F771F14B2}"/>
              </a:ext>
            </a:extLst>
          </p:cNvPr>
          <p:cNvSpPr txBox="1"/>
          <p:nvPr/>
        </p:nvSpPr>
        <p:spPr>
          <a:xfrm>
            <a:off x="6439227" y="5437705"/>
            <a:ext cx="17764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Etudes </a:t>
            </a:r>
          </a:p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Supérieures ou métiers qualifiés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04759AD-EC96-4F0B-962B-69E1A2694BEB}"/>
              </a:ext>
            </a:extLst>
          </p:cNvPr>
          <p:cNvSpPr txBox="1"/>
          <p:nvPr/>
        </p:nvSpPr>
        <p:spPr>
          <a:xfrm>
            <a:off x="9150155" y="5437704"/>
            <a:ext cx="17764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qualifiés ou études supérieures</a:t>
            </a: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670898F3-F18E-48E5-AC6C-110704EBCCC4}"/>
              </a:ext>
            </a:extLst>
          </p:cNvPr>
          <p:cNvSpPr/>
          <p:nvPr/>
        </p:nvSpPr>
        <p:spPr>
          <a:xfrm rot="19817966">
            <a:off x="9085807" y="3907081"/>
            <a:ext cx="464115" cy="587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0FE46FA6-CD10-4985-B9AB-D3091E1CA2AC}"/>
              </a:ext>
            </a:extLst>
          </p:cNvPr>
          <p:cNvSpPr/>
          <p:nvPr/>
        </p:nvSpPr>
        <p:spPr>
          <a:xfrm rot="1777122">
            <a:off x="10419646" y="3899463"/>
            <a:ext cx="464115" cy="618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27F600C-F2C6-4CE5-AF3A-C79BB42FED3A}"/>
              </a:ext>
            </a:extLst>
          </p:cNvPr>
          <p:cNvSpPr txBox="1"/>
          <p:nvPr/>
        </p:nvSpPr>
        <p:spPr>
          <a:xfrm>
            <a:off x="4537070" y="4485139"/>
            <a:ext cx="1304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CESS</a:t>
            </a:r>
          </a:p>
        </p:txBody>
      </p:sp>
      <p:sp>
        <p:nvSpPr>
          <p:cNvPr id="44" name="Flèche : bas 43">
            <a:extLst>
              <a:ext uri="{FF2B5EF4-FFF2-40B4-BE49-F238E27FC236}">
                <a16:creationId xmlns:a16="http://schemas.microsoft.com/office/drawing/2014/main" id="{7EEB4F84-CF1A-4A6F-8A68-C269E146334B}"/>
              </a:ext>
            </a:extLst>
          </p:cNvPr>
          <p:cNvSpPr/>
          <p:nvPr/>
        </p:nvSpPr>
        <p:spPr>
          <a:xfrm>
            <a:off x="4939018" y="4819107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 : bas 44">
            <a:extLst>
              <a:ext uri="{FF2B5EF4-FFF2-40B4-BE49-F238E27FC236}">
                <a16:creationId xmlns:a16="http://schemas.microsoft.com/office/drawing/2014/main" id="{E2147B10-83C7-410C-A86E-333EFBE23E2E}"/>
              </a:ext>
            </a:extLst>
          </p:cNvPr>
          <p:cNvSpPr/>
          <p:nvPr/>
        </p:nvSpPr>
        <p:spPr>
          <a:xfrm>
            <a:off x="7097483" y="3906739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A4DB9B6-3EEB-4CF6-ABC4-795B8B68CCB5}"/>
              </a:ext>
            </a:extLst>
          </p:cNvPr>
          <p:cNvSpPr txBox="1"/>
          <p:nvPr/>
        </p:nvSpPr>
        <p:spPr>
          <a:xfrm>
            <a:off x="6689625" y="4485139"/>
            <a:ext cx="1304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CQ6 - CESS</a:t>
            </a:r>
          </a:p>
        </p:txBody>
      </p:sp>
      <p:sp>
        <p:nvSpPr>
          <p:cNvPr id="47" name="Flèche : bas 46">
            <a:extLst>
              <a:ext uri="{FF2B5EF4-FFF2-40B4-BE49-F238E27FC236}">
                <a16:creationId xmlns:a16="http://schemas.microsoft.com/office/drawing/2014/main" id="{31C91EB0-920B-4E59-BB35-8C27D804751B}"/>
              </a:ext>
            </a:extLst>
          </p:cNvPr>
          <p:cNvSpPr/>
          <p:nvPr/>
        </p:nvSpPr>
        <p:spPr>
          <a:xfrm>
            <a:off x="7091573" y="4819107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8A5074C-22AB-40EA-A085-FE737BD14B39}"/>
              </a:ext>
            </a:extLst>
          </p:cNvPr>
          <p:cNvSpPr txBox="1"/>
          <p:nvPr/>
        </p:nvSpPr>
        <p:spPr>
          <a:xfrm>
            <a:off x="8439769" y="4476993"/>
            <a:ext cx="29677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CE6P (6</a:t>
            </a:r>
            <a:r>
              <a:rPr lang="fr-BE" sz="16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CE7P (7</a:t>
            </a:r>
            <a:r>
              <a:rPr lang="fr-BE" sz="16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CESS (7</a:t>
            </a:r>
            <a:r>
              <a:rPr lang="fr-BE" sz="16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9" name="Flèche : bas 48">
            <a:extLst>
              <a:ext uri="{FF2B5EF4-FFF2-40B4-BE49-F238E27FC236}">
                <a16:creationId xmlns:a16="http://schemas.microsoft.com/office/drawing/2014/main" id="{FD7FA58F-3645-487F-87B4-BD29E98D07AF}"/>
              </a:ext>
            </a:extLst>
          </p:cNvPr>
          <p:cNvSpPr/>
          <p:nvPr/>
        </p:nvSpPr>
        <p:spPr>
          <a:xfrm>
            <a:off x="9758100" y="4794084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FD3B6FDA-6B9E-4286-80F7-CA6BF67B8B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602B9CE9-2F0A-4A73-8C1E-5BFC453D73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Les options de la transition</a:t>
            </a:r>
            <a:br>
              <a:rPr lang="fr-BE"/>
            </a:br>
            <a:r>
              <a:rPr lang="fr-BE"/>
              <a:t>au 2</a:t>
            </a:r>
            <a:r>
              <a:rPr lang="fr-BE" baseline="30000"/>
              <a:t>e</a:t>
            </a:r>
            <a:r>
              <a:rPr lang="fr-BE"/>
              <a:t> degré </a:t>
            </a:r>
            <a:endParaRPr lang="fr-FR"/>
          </a:p>
        </p:txBody>
      </p:sp>
      <p:pic>
        <p:nvPicPr>
          <p:cNvPr id="6" name="Espace réservé du contenu 5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3360" y="48046"/>
            <a:ext cx="1207477" cy="120747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8D049E-7B30-4533-84AF-1CC6E4732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4A874479-CF07-4EEA-B279-30E5376D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09508"/>
              </p:ext>
            </p:extLst>
          </p:nvPr>
        </p:nvGraphicFramePr>
        <p:xfrm>
          <a:off x="4380952" y="280798"/>
          <a:ext cx="6809565" cy="607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825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421096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  <a:gridCol w="1203236">
                  <a:extLst>
                    <a:ext uri="{9D8B030D-6E8A-4147-A177-3AD203B41FA5}">
                      <a16:colId xmlns:a16="http://schemas.microsoft.com/office/drawing/2014/main" val="2081838951"/>
                    </a:ext>
                  </a:extLst>
                </a:gridCol>
                <a:gridCol w="1682747">
                  <a:extLst>
                    <a:ext uri="{9D8B030D-6E8A-4147-A177-3AD203B41FA5}">
                      <a16:colId xmlns:a16="http://schemas.microsoft.com/office/drawing/2014/main" val="803314491"/>
                    </a:ext>
                  </a:extLst>
                </a:gridCol>
                <a:gridCol w="448661">
                  <a:extLst>
                    <a:ext uri="{9D8B030D-6E8A-4147-A177-3AD203B41FA5}">
                      <a16:colId xmlns:a16="http://schemas.microsoft.com/office/drawing/2014/main" val="2706199951"/>
                    </a:ext>
                  </a:extLst>
                </a:gridCol>
              </a:tblGrid>
              <a:tr h="49194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Transition général technique ou artistique</a:t>
                      </a: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34722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Commune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376081">
                <a:tc gridSpan="3"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Religion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Histoire 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Géographie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 (Néerlandais ou Anglais)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- 4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5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395433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du Général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du 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Technique ou artistique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3046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II (N, A, Esp, All.,…)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économiques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sociales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Latin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Grec (2 ou 4)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artistique arts d’expression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technique ou technologique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agronomiques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Scientifiques </a:t>
                      </a:r>
                      <a:r>
                        <a:rPr lang="fr-BE" sz="12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</a:t>
                      </a: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: Electromécanique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Scientifiques </a:t>
                      </a:r>
                      <a:r>
                        <a:rPr lang="fr-BE" sz="12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</a:t>
                      </a: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: Construction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 graphiques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Audiovisuel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économiques appliquées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sociales et éducatives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 – Etudes </a:t>
                      </a:r>
                      <a:r>
                        <a:rPr lang="fr-B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(foot, basket, </a:t>
                      </a:r>
                      <a:r>
                        <a:rPr lang="fr-BE" sz="11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athl</a:t>
                      </a:r>
                      <a:r>
                        <a:rPr lang="fr-B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tennis, judo, natation, équitation)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appliquées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Biotechnique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Informatique / électronique-informatique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Humanités artistiques </a:t>
                      </a:r>
                      <a:r>
                        <a:rPr lang="fr-B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(musique, danse, théâtre)</a:t>
                      </a: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h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h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4A7697CD-6D48-49CF-BBB1-FE62A39A2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67" y="1872219"/>
            <a:ext cx="2989124" cy="3428351"/>
          </a:xfrm>
        </p:spPr>
        <p:txBody>
          <a:bodyPr>
            <a:normAutofit/>
          </a:bodyPr>
          <a:lstStyle/>
          <a:p>
            <a:r>
              <a:rPr lang="fr-BE"/>
              <a:t>Les options de la qualification</a:t>
            </a:r>
            <a:br>
              <a:rPr lang="fr-BE"/>
            </a:br>
            <a:r>
              <a:rPr lang="fr-BE"/>
              <a:t>technique</a:t>
            </a:r>
            <a:br>
              <a:rPr lang="fr-BE"/>
            </a:br>
            <a:r>
              <a:rPr lang="fr-BE"/>
              <a:t>à partir de la 4ème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27AF1D8-6EB1-4897-A172-87F283FAA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025" y="6353040"/>
            <a:ext cx="1506220" cy="3771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6FBD05D-73BF-4412-B4E8-A1DE66A09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445" y="6356215"/>
            <a:ext cx="1539875" cy="376555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7062AFAC-82E1-40D9-8EEA-B034B6229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19865"/>
              </p:ext>
            </p:extLst>
          </p:nvPr>
        </p:nvGraphicFramePr>
        <p:xfrm>
          <a:off x="4386650" y="249631"/>
          <a:ext cx="6685004" cy="5893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590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2171956">
                  <a:extLst>
                    <a:ext uri="{9D8B030D-6E8A-4147-A177-3AD203B41FA5}">
                      <a16:colId xmlns:a16="http://schemas.microsoft.com/office/drawing/2014/main" val="3244631060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4210805212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641877383"/>
                    </a:ext>
                  </a:extLst>
                </a:gridCol>
              </a:tblGrid>
              <a:tr h="50999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Qualification technique ou artistique</a:t>
                      </a: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50672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Formation Commune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366458">
                <a:tc gridSpan="2"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Français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Religion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Formation Historique et Géographique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Education physique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Mathématiques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Langue moderne I (Néerlandais ou Anglais)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Formation Scientifique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2 - 4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3 - 4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4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2 - 4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3 - 4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445303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Options Groupées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(1 au choix, comprenant plusieurs cours)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600" b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287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Agriculture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Agronomie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Horticulture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Electromécanique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Industrie graphique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Mécanique automobile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Mécanicien </a:t>
                      </a:r>
                      <a:r>
                        <a:rPr lang="fr-BE" sz="1200" dirty="0" err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pol</a:t>
                      </a: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. en automobile</a:t>
                      </a: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 err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Micro-technique</a:t>
                      </a: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Technicien en systèmes d’usinage</a:t>
                      </a: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  <a:p>
                      <a:pPr lvl="1">
                        <a:spcAft>
                          <a:spcPts val="0"/>
                        </a:spcAft>
                        <a:buNone/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Technicien du froid 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Technicien des </a:t>
                      </a:r>
                      <a:r>
                        <a:rPr lang="fr-BE" sz="1200" dirty="0" err="1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inductries</a:t>
                      </a: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 du bois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Construction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Restauration</a:t>
                      </a:r>
                    </a:p>
                    <a:p>
                      <a:pPr marL="45720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Artisan boucher </a:t>
                      </a:r>
                      <a:endParaRPr lang="fr-BE" sz="10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Artisan boulanger</a:t>
                      </a: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Mode et habillement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Techniques artistiques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Techniques art. photo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Gestion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Gestionnaire en logistique et transport</a:t>
                      </a: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Secrétariat – tourisme 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Gouvernant d'étage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Techniques sociales et d’animation (version sport)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Bio-esthétique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Esthéticien</a:t>
                      </a: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Techniques sciences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à 16 h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14 à 16 h</a:t>
                      </a:r>
                      <a:endParaRPr lang="fr-FR" sz="11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sp>
        <p:nvSpPr>
          <p:cNvPr id="11" name="Flèche : gauche 10">
            <a:hlinkClick r:id="rId7"/>
            <a:extLst>
              <a:ext uri="{FF2B5EF4-FFF2-40B4-BE49-F238E27FC236}">
                <a16:creationId xmlns:a16="http://schemas.microsoft.com/office/drawing/2014/main" id="{B9C5E57B-F955-4562-8E7E-43FFF8A1CA6F}"/>
              </a:ext>
            </a:extLst>
          </p:cNvPr>
          <p:cNvSpPr/>
          <p:nvPr/>
        </p:nvSpPr>
        <p:spPr>
          <a:xfrm>
            <a:off x="9653303" y="2549071"/>
            <a:ext cx="1974288" cy="934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En savoir plus sur la qualif</a:t>
            </a:r>
            <a:endParaRPr lang="fr-FR"/>
          </a:p>
        </p:txBody>
      </p:sp>
      <p:pic>
        <p:nvPicPr>
          <p:cNvPr id="6" name="Espace réservé du contenu 5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</p:spPr>
      </p:pic>
    </p:spTree>
    <p:extLst>
      <p:ext uri="{BB962C8B-B14F-4D97-AF65-F5344CB8AC3E}">
        <p14:creationId xmlns:p14="http://schemas.microsoft.com/office/powerpoint/2010/main" val="261835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88" y="1819609"/>
            <a:ext cx="2989123" cy="3202031"/>
          </a:xfrm>
        </p:spPr>
        <p:txBody>
          <a:bodyPr>
            <a:normAutofit/>
          </a:bodyPr>
          <a:lstStyle/>
          <a:p>
            <a:r>
              <a:rPr lang="fr-BE"/>
              <a:t>Les options de la qualification</a:t>
            </a:r>
            <a:br>
              <a:rPr lang="fr-BE"/>
            </a:br>
            <a:r>
              <a:rPr lang="fr-BE"/>
              <a:t>professionnelle</a:t>
            </a:r>
            <a:br>
              <a:rPr lang="fr-BE"/>
            </a:br>
            <a:r>
              <a:rPr lang="fr-BE"/>
              <a:t>à partir de la 4ème</a:t>
            </a:r>
          </a:p>
        </p:txBody>
      </p:sp>
      <p:pic>
        <p:nvPicPr>
          <p:cNvPr id="6" name="Espace réservé du contenu 5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4428331A-B631-4B31-BD11-8A7B8C92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4E3C751-BF40-4882-808E-B128FC061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A9FBB2-8CC9-4810-8EAF-069AC6324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B657C92-A5C0-4EEB-AE95-E5AC48D78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800438"/>
              </p:ext>
            </p:extLst>
          </p:nvPr>
        </p:nvGraphicFramePr>
        <p:xfrm>
          <a:off x="4546120" y="330564"/>
          <a:ext cx="6446763" cy="6825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4455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1335053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  <a:gridCol w="1537358">
                  <a:extLst>
                    <a:ext uri="{9D8B030D-6E8A-4147-A177-3AD203B41FA5}">
                      <a16:colId xmlns:a16="http://schemas.microsoft.com/office/drawing/2014/main" val="803314491"/>
                    </a:ext>
                  </a:extLst>
                </a:gridCol>
                <a:gridCol w="409897">
                  <a:extLst>
                    <a:ext uri="{9D8B030D-6E8A-4147-A177-3AD203B41FA5}">
                      <a16:colId xmlns:a16="http://schemas.microsoft.com/office/drawing/2014/main" val="2706199951"/>
                    </a:ext>
                  </a:extLst>
                </a:gridCol>
              </a:tblGrid>
              <a:tr h="54222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Qualification Professionnelle</a:t>
                      </a: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79154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Formation Commune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477710">
                <a:tc gridSpan="2"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Français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Religion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Formation Historique et Géographique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Education physique 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Langue moderne (Néerlandais ou Anglais)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Mathématiques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Sciences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4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592797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Options Groupées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(1 au choix, comprenant plusieurs cours)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261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B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Agent agricole polyvalent</a:t>
                      </a: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Agriculture et maintenance du matériel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Agent en culture maraîchères et fruitières/ en floriculture et en pépinières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Equitation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Mécanique polyvalente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Mécanique garage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Mécanicien d’entretien auto</a:t>
                      </a: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  <a:p>
                      <a:pPr marL="107950" lvl="0">
                        <a:spcAft>
                          <a:spcPts val="0"/>
                        </a:spcAft>
                        <a:buNone/>
                      </a:pPr>
                      <a:r>
                        <a:rPr lang="fr-BE" sz="11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Carrossier </a:t>
                      </a:r>
                    </a:p>
                    <a:p>
                      <a:pPr marL="107950" lvl="0">
                        <a:spcAft>
                          <a:spcPts val="0"/>
                        </a:spcAft>
                        <a:buNone/>
                      </a:pPr>
                      <a:r>
                        <a:rPr lang="fr-BE" sz="11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Technicien frigoriste</a:t>
                      </a:r>
                    </a:p>
                    <a:p>
                      <a:pPr marL="107950" lvl="0">
                        <a:spcAft>
                          <a:spcPts val="0"/>
                        </a:spcAft>
                        <a:buNone/>
                      </a:pPr>
                      <a:r>
                        <a:rPr lang="fr-BE" sz="11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Métallier soudeur</a:t>
                      </a:r>
                    </a:p>
                    <a:p>
                      <a:pPr marL="107950" lvl="0">
                        <a:spcAft>
                          <a:spcPts val="0"/>
                        </a:spcAft>
                        <a:buNone/>
                      </a:pPr>
                      <a:r>
                        <a:rPr lang="fr-BE" sz="11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Tailleur de pierre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Armurerie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Imprimerie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Horlogerie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Electricité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Installateur électricien </a:t>
                      </a: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107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Bois</a:t>
                      </a:r>
                    </a:p>
                    <a:p>
                      <a:pPr marL="10795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Menuisier </a:t>
                      </a: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107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Construction gros-œuvre</a:t>
                      </a: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Carreleur chapiste</a:t>
                      </a: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endParaRPr lang="fr-B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Couvreur étancheur</a:t>
                      </a: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Maçon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Monteur en chauffage et sanitaire </a:t>
                      </a: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Peintre décorateur </a:t>
                      </a: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Equipement du bâtiment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Cuisine et salle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Boucher – charcutier</a:t>
                      </a:r>
                    </a:p>
                    <a:p>
                      <a:pPr marL="107950" lvl="0">
                        <a:spcAft>
                          <a:spcPts val="0"/>
                        </a:spcAft>
                        <a:buNone/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Boucher et charcutier en grande distribution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Ouvrier Boulanger/ pâtissier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Confection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Arts appliqués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Gravure – bijouterie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Travaux de bureau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Vente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Services sociaux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Coiffure / coiffeur</a:t>
                      </a:r>
                      <a:r>
                        <a:rPr lang="fr-BE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16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sp>
        <p:nvSpPr>
          <p:cNvPr id="11" name="Flèche : gauche 10">
            <a:hlinkClick r:id="rId9"/>
            <a:extLst>
              <a:ext uri="{FF2B5EF4-FFF2-40B4-BE49-F238E27FC236}">
                <a16:creationId xmlns:a16="http://schemas.microsoft.com/office/drawing/2014/main" id="{B9C5E57B-F955-4562-8E7E-43FFF8A1CA6F}"/>
              </a:ext>
            </a:extLst>
          </p:cNvPr>
          <p:cNvSpPr/>
          <p:nvPr/>
        </p:nvSpPr>
        <p:spPr>
          <a:xfrm>
            <a:off x="9549287" y="2961752"/>
            <a:ext cx="1974288" cy="934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En savoir plus sur la qualif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0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3062856" cy="3491712"/>
          </a:xfrm>
        </p:spPr>
        <p:txBody>
          <a:bodyPr>
            <a:normAutofit/>
          </a:bodyPr>
          <a:lstStyle/>
          <a:p>
            <a:r>
              <a:rPr lang="fr-BE"/>
              <a:t>L’alternance</a:t>
            </a:r>
            <a:br>
              <a:rPr lang="fr-BE"/>
            </a:br>
            <a:r>
              <a:rPr lang="fr-BE"/>
              <a:t>Le </a:t>
            </a:r>
            <a:r>
              <a:rPr lang="fr-BE" err="1"/>
              <a:t>Cefa</a:t>
            </a:r>
            <a:br>
              <a:rPr lang="fr-BE"/>
            </a:br>
            <a:r>
              <a:rPr lang="fr-BE"/>
              <a:t>L’apprentissage</a:t>
            </a:r>
            <a:endParaRPr lang="fr-FR"/>
          </a:p>
        </p:txBody>
      </p:sp>
      <p:pic>
        <p:nvPicPr>
          <p:cNvPr id="5" name="Espace réservé du contenu 4" descr="Une image contenant boîte, dessin&#10;&#10;Description générée automatiquement">
            <a:extLst>
              <a:ext uri="{FF2B5EF4-FFF2-40B4-BE49-F238E27FC236}">
                <a16:creationId xmlns:a16="http://schemas.microsoft.com/office/drawing/2014/main" id="{51ABD4C7-F164-415B-AF31-A8E4D37A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60" y="386406"/>
            <a:ext cx="2777454" cy="1947564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Espace réservé du contenu 5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B3EF9CDA-3327-4A3F-AD7D-1FB3E2E9C2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85380EFE-1D4A-46B2-B993-A1632E207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64" y="5639454"/>
            <a:ext cx="2138658" cy="90505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2AC5504-6B82-4432-A75F-869BC2489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5201"/>
              </p:ext>
            </p:extLst>
          </p:nvPr>
        </p:nvGraphicFramePr>
        <p:xfrm>
          <a:off x="4285212" y="936961"/>
          <a:ext cx="6828582" cy="4984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830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209417">
                  <a:extLst>
                    <a:ext uri="{9D8B030D-6E8A-4147-A177-3AD203B41FA5}">
                      <a16:colId xmlns:a16="http://schemas.microsoft.com/office/drawing/2014/main" val="3631650133"/>
                    </a:ext>
                  </a:extLst>
                </a:gridCol>
                <a:gridCol w="3280335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</a:tblGrid>
              <a:tr h="542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CEFA</a:t>
                      </a: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IFAPME</a:t>
                      </a:r>
                      <a:endParaRPr lang="fr-FR" sz="16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807730">
                <a:tc>
                  <a:txBody>
                    <a:bodyPr/>
                    <a:lstStyle/>
                    <a:p>
                      <a:pPr marL="1079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jours au </a:t>
                      </a:r>
                      <a:r>
                        <a:rPr lang="fr-BE" sz="1200" u="none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Cefa</a:t>
                      </a: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3-4 jours en entreprise</a:t>
                      </a:r>
                    </a:p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de formation individualisé possible</a:t>
                      </a:r>
                      <a:endParaRPr lang="fr-BE" sz="12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sz="1200" u="none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1-2 jours en</a:t>
                      </a:r>
                      <a:r>
                        <a:rPr lang="fr-BE" sz="1200" u="none" baseline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centre de formation </a:t>
                      </a:r>
                      <a:r>
                        <a:rPr lang="fr-BE" sz="1200" u="none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/ 3-4 jours en entreprise</a:t>
                      </a: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68881"/>
                  </a:ext>
                </a:extLst>
              </a:tr>
              <a:tr h="753762"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 :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ans et 2 années dans le 1</a:t>
                      </a:r>
                      <a:r>
                        <a:rPr lang="fr-FR" sz="1200" u="none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degré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 16 ans</a:t>
                      </a:r>
                      <a:endParaRPr lang="fr-BE" sz="12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 :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ans et 2 années dans le 1</a:t>
                      </a:r>
                      <a:r>
                        <a:rPr lang="fr-FR" sz="1200" u="none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degré</a:t>
                      </a: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783333"/>
                  </a:ext>
                </a:extLst>
              </a:tr>
              <a:tr h="261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Formations ou diplômes :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Article 45 : 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à 2 ans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de qualification spécifique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Article 49 :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4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6 TQ ou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TQ ou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Diplômes de l’enseignement (CE2D, CQ6, CESS)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Passage de l’art.45 à l’art.49 possible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sng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Formations ou diplômes :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Apprentissage :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ans 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d’apprentissage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non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Chef d’entreprise :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à 3 ans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Diplôme de formation de chef d’entreprise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de gestion de base</a:t>
                      </a: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sp>
        <p:nvSpPr>
          <p:cNvPr id="6" name="Flèche : gauche 5">
            <a:hlinkClick r:id="rId7"/>
            <a:extLst>
              <a:ext uri="{FF2B5EF4-FFF2-40B4-BE49-F238E27FC236}">
                <a16:creationId xmlns:a16="http://schemas.microsoft.com/office/drawing/2014/main" id="{4C7A51DC-8B8A-4207-98A8-9C6EAC3AECC0}"/>
              </a:ext>
            </a:extLst>
          </p:cNvPr>
          <p:cNvSpPr/>
          <p:nvPr/>
        </p:nvSpPr>
        <p:spPr>
          <a:xfrm rot="845744">
            <a:off x="8078628" y="5458412"/>
            <a:ext cx="2277913" cy="9279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En savoir plus sur l’alternance</a:t>
            </a:r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03041-1DCC-42CD-B861-BCF4B3E89D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36C3F75-618A-4A51-8FD8-34699D799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43167-3BA2-44B9-9231-D8D8580F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1128408"/>
            <a:ext cx="3123327" cy="4601183"/>
          </a:xfrm>
        </p:spPr>
        <p:txBody>
          <a:bodyPr/>
          <a:lstStyle/>
          <a:p>
            <a:r>
              <a:rPr lang="fr-BE"/>
              <a:t>Les métiers …</a:t>
            </a:r>
            <a:br>
              <a:rPr lang="fr-BE"/>
            </a:br>
            <a:r>
              <a:rPr lang="fr-BE"/>
              <a:t>se faire une idée pour voir un peu plus loin</a:t>
            </a:r>
            <a:endParaRPr lang="fr-FR"/>
          </a:p>
        </p:txBody>
      </p:sp>
      <p:pic>
        <p:nvPicPr>
          <p:cNvPr id="7" name="Espace réservé du contenu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2CA35AD-3B4B-48F2-A80D-07C659666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69" y="419385"/>
            <a:ext cx="2392040" cy="1576183"/>
          </a:xfrm>
        </p:spPr>
      </p:pic>
      <p:pic>
        <p:nvPicPr>
          <p:cNvPr id="4" name="Espace réservé du contenu 5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034496FF-4756-4EF3-BC74-F4F0AA55F0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4E3CBD56-61E0-4FB6-86CB-360736377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64" y="5592678"/>
            <a:ext cx="2249190" cy="9518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20AAEA-7E6E-4D32-903F-C0300787DE61}"/>
              </a:ext>
            </a:extLst>
          </p:cNvPr>
          <p:cNvSpPr txBox="1"/>
          <p:nvPr/>
        </p:nvSpPr>
        <p:spPr>
          <a:xfrm>
            <a:off x="4126523" y="1207477"/>
            <a:ext cx="7082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solidFill>
                  <a:srgbClr val="002060"/>
                </a:solidFill>
              </a:rPr>
              <a:t>Les métiers en lien avec les formations du 2</a:t>
            </a:r>
            <a:r>
              <a:rPr lang="fr-BE" baseline="30000">
                <a:solidFill>
                  <a:srgbClr val="002060"/>
                </a:solidFill>
              </a:rPr>
              <a:t>e</a:t>
            </a:r>
            <a:r>
              <a:rPr lang="fr-BE">
                <a:solidFill>
                  <a:srgbClr val="002060"/>
                </a:solidFill>
              </a:rPr>
              <a:t> degré de qualification</a:t>
            </a: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r>
              <a:rPr lang="fr-BE">
                <a:solidFill>
                  <a:srgbClr val="002060"/>
                </a:solidFill>
              </a:rPr>
              <a:t>Des vidéos de la cité des métiers </a:t>
            </a: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endParaRPr lang="fr-BE">
              <a:solidFill>
                <a:srgbClr val="002060"/>
              </a:solidFill>
            </a:endParaRPr>
          </a:p>
          <a:p>
            <a:r>
              <a:rPr lang="fr-BE">
                <a:solidFill>
                  <a:srgbClr val="002060"/>
                </a:solidFill>
              </a:rPr>
              <a:t>Des vidéos du Forem</a:t>
            </a:r>
          </a:p>
          <a:p>
            <a:endParaRPr lang="fr-BE"/>
          </a:p>
          <a:p>
            <a:endParaRPr lang="fr-FR"/>
          </a:p>
        </p:txBody>
      </p:sp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9B371A29-B9C8-4713-B3AE-6BE2F741BA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68" t="12479" r="14412"/>
          <a:stretch/>
        </p:blipFill>
        <p:spPr>
          <a:xfrm>
            <a:off x="7667820" y="3226296"/>
            <a:ext cx="1852137" cy="1125415"/>
          </a:xfrm>
          <a:prstGeom prst="rect">
            <a:avLst/>
          </a:prstGeom>
        </p:spPr>
      </p:pic>
      <p:pic>
        <p:nvPicPr>
          <p:cNvPr id="13" name="Image 12" descr="Une image contenant jeu, table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CACF405B-AEDF-4116-9886-436633E4D1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5942" y="5241004"/>
            <a:ext cx="1514475" cy="800100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hlinkClick r:id="rId11"/>
            <a:extLst>
              <a:ext uri="{FF2B5EF4-FFF2-40B4-BE49-F238E27FC236}">
                <a16:creationId xmlns:a16="http://schemas.microsoft.com/office/drawing/2014/main" id="{680A8F2A-1889-4AB5-A61A-C1D91CC96B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9938" y="1588475"/>
            <a:ext cx="1962150" cy="76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80C7DC-EC6D-4B7C-9213-0C47F0332C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D5C356-26E5-4167-9E5D-9A7E885EEC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CAE5CB-4F22-4175-B166-19557378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125414"/>
            <a:ext cx="8983489" cy="962937"/>
          </a:xfrm>
        </p:spPr>
        <p:txBody>
          <a:bodyPr>
            <a:normAutofit fontScale="90000"/>
          </a:bodyPr>
          <a:lstStyle/>
          <a:p>
            <a:r>
              <a:rPr lang="fr-BE"/>
              <a:t>Un test pour t’aider à réfléchir…</a:t>
            </a:r>
            <a:br>
              <a:rPr lang="fr-BE"/>
            </a:br>
            <a:r>
              <a:rPr lang="fr-BE"/>
              <a:t>Contacte-nous après si tu veux analyser les résultats</a:t>
            </a:r>
            <a:br>
              <a:rPr lang="fr-BE"/>
            </a:br>
            <a:r>
              <a:rPr lang="fr-BE"/>
              <a:t>Discutes de ce test avec tes parents</a:t>
            </a:r>
            <a:endParaRPr lang="fr-FR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AE677-691A-4B92-A6F6-10FB66F8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>
                <a:solidFill>
                  <a:srgbClr val="002060"/>
                </a:solidFill>
              </a:rPr>
              <a:t>Des questions sur mes intelligences « multiples »</a:t>
            </a:r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BE">
                <a:solidFill>
                  <a:srgbClr val="002060"/>
                </a:solidFill>
              </a:rPr>
              <a:t>Des questions sur les métiers</a:t>
            </a:r>
          </a:p>
        </p:txBody>
      </p:sp>
      <p:pic>
        <p:nvPicPr>
          <p:cNvPr id="5" name="Image 4" descr="Une image contenant dessin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3F6E2D2E-B3E7-46B3-B9A0-B4A69015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789" y="2720965"/>
            <a:ext cx="1318079" cy="1277612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036326A4-1FFA-4481-B70F-E45CCD795F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75"/>
          <a:stretch/>
        </p:blipFill>
        <p:spPr>
          <a:xfrm>
            <a:off x="5068278" y="4537747"/>
            <a:ext cx="1813877" cy="1290803"/>
          </a:xfrm>
          <a:prstGeom prst="rect">
            <a:avLst/>
          </a:prstGeom>
        </p:spPr>
      </p:pic>
      <p:pic>
        <p:nvPicPr>
          <p:cNvPr id="19" name="Espace réservé du contenu 5" descr="Une image contenant dessin&#10;&#10;Description générée automatiquement">
            <a:hlinkClick r:id="rId6" action="ppaction://hlinksldjump"/>
            <a:extLst>
              <a:ext uri="{FF2B5EF4-FFF2-40B4-BE49-F238E27FC236}">
                <a16:creationId xmlns:a16="http://schemas.microsoft.com/office/drawing/2014/main" id="{FC630717-AFDA-4ACA-96C5-D2CC0D1DB3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2075" y="0"/>
            <a:ext cx="1207477" cy="1207477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21C4D03A-ED46-411A-8E2D-1EF53D264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463" y="5750015"/>
            <a:ext cx="1877401" cy="7944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DFBF37-97B5-4B4E-8593-06520B47EF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CAB59FF-A303-406D-B6EE-872F8C8B3D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50807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0DCBEA15C2743A0485FB7543B2689" ma:contentTypeVersion="12" ma:contentTypeDescription="Crée un document." ma:contentTypeScope="" ma:versionID="0e48e83f1f743d11e17a670a3b4ce0f9">
  <xsd:schema xmlns:xsd="http://www.w3.org/2001/XMLSchema" xmlns:xs="http://www.w3.org/2001/XMLSchema" xmlns:p="http://schemas.microsoft.com/office/2006/metadata/properties" xmlns:ns2="19085aaf-8474-4652-b063-5a676ec4b87b" xmlns:ns3="369961d2-404d-4ce0-8fe7-27dec127caf3" targetNamespace="http://schemas.microsoft.com/office/2006/metadata/properties" ma:root="true" ma:fieldsID="0877fe573578e16b6ba54c470029be27" ns2:_="" ns3:_="">
    <xsd:import namespace="19085aaf-8474-4652-b063-5a676ec4b87b"/>
    <xsd:import namespace="369961d2-404d-4ce0-8fe7-27dec127c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85aaf-8474-4652-b063-5a676ec4b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961d2-404d-4ce0-8fe7-27dec127c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9961d2-404d-4ce0-8fe7-27dec127caf3">
      <UserInfo>
        <DisplayName>MINSIER Stéphanie</DisplayName>
        <AccountId>37</AccountId>
        <AccountType/>
      </UserInfo>
      <UserInfo>
        <DisplayName>Pauline Bodson</DisplayName>
        <AccountId>146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DA5CAD5-2E8C-40BC-B657-7D9EEA47BCFE}">
  <ds:schemaRefs>
    <ds:schemaRef ds:uri="19085aaf-8474-4652-b063-5a676ec4b87b"/>
    <ds:schemaRef ds:uri="369961d2-404d-4ce0-8fe7-27dec127ca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915814-5B6E-40CE-98F1-537AFDE51B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70BCE-F5D1-4A95-9D64-E7ADFA6F699D}">
  <ds:schemaRefs>
    <ds:schemaRef ds:uri="369961d2-404d-4ce0-8fe7-27dec127caf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Grand écran</PresentationFormat>
  <Paragraphs>256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Corbel</vt:lpstr>
      <vt:lpstr>Wingdings</vt:lpstr>
      <vt:lpstr>Wingdings 2</vt:lpstr>
      <vt:lpstr>Cadre</vt:lpstr>
      <vt:lpstr>Présentation PowerPoint</vt:lpstr>
      <vt:lpstr>Par où commencer ?</vt:lpstr>
      <vt:lpstr>Les filières et les options à partir de la 4ème </vt:lpstr>
      <vt:lpstr>Les options de la transition au 2e degré </vt:lpstr>
      <vt:lpstr>Les options de la qualification technique à partir de la 4ème</vt:lpstr>
      <vt:lpstr>Les options de la qualification professionnelle à partir de la 4ème</vt:lpstr>
      <vt:lpstr>L’alternance Le Cefa L’apprentissage</vt:lpstr>
      <vt:lpstr>Les métiers … se faire une idée pour voir un peu plus loin</vt:lpstr>
      <vt:lpstr>Un test pour t’aider à réfléchir… Contacte-nous après si tu veux analyser les résultats Discutes de ce test avec tes parents</vt:lpstr>
      <vt:lpstr>Un guide du Siep pour poursuivre la réflexion…</vt:lpstr>
      <vt:lpstr>Le centre PMS est à ton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Tanguy Le Grelle</dc:creator>
  <cp:lastModifiedBy>BERNARD Bénédicte</cp:lastModifiedBy>
  <cp:revision>47</cp:revision>
  <dcterms:created xsi:type="dcterms:W3CDTF">2020-05-08T08:46:00Z</dcterms:created>
  <dcterms:modified xsi:type="dcterms:W3CDTF">2023-05-23T12:29:04Z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0x010100A130DCBEA15C2743A0485FB7543B2689</vt:lpwstr>
  </property>
</Properties>
</file>