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sldIdLst>
    <p:sldId id="256" r:id="rId5"/>
    <p:sldId id="265" r:id="rId6"/>
    <p:sldId id="270" r:id="rId7"/>
    <p:sldId id="272" r:id="rId8"/>
    <p:sldId id="271" r:id="rId9"/>
    <p:sldId id="273" r:id="rId10"/>
    <p:sldId id="274" r:id="rId11"/>
    <p:sldId id="258" r:id="rId12"/>
    <p:sldId id="269" r:id="rId13"/>
    <p:sldId id="267" r:id="rId14"/>
    <p:sldId id="268" r:id="rId15"/>
    <p:sldId id="259" r:id="rId16"/>
    <p:sldId id="275" r:id="rId17"/>
    <p:sldId id="26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07208B-31BA-BD98-2358-38DD3CB6B0B2}" v="103" dt="2023-03-07T10:25:16.197"/>
    <p1510:client id="{8B70D068-2F08-E503-93D4-C84B6CA6E6A7}" v="326" dt="2023-02-07T13:46:51.728"/>
    <p1510:client id="{967ABE8D-FD1A-6672-C04C-C1B5FCE838B2}" v="8" dt="2023-02-07T13:36:41.309"/>
    <p1510:client id="{9D91DF4C-2C5B-05D3-4173-F0D746A6831D}" v="139" dt="2023-03-01T09:45:47.107"/>
    <p1510:client id="{A3811254-0B28-C243-B6A2-E5CFFA14B4D5}" v="45" dt="2023-03-16T08:09:25.077"/>
    <p1510:client id="{C7484C58-0A71-910D-C7E2-24210A9F97E6}" v="64" dt="2023-03-01T10:23:59.8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M’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68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0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0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9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2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8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4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6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1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43.wmf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4.jpeg"/><Relationship Id="rId7" Type="http://schemas.openxmlformats.org/officeDocument/2006/relationships/image" Target="../media/image4.jpeg"/><Relationship Id="rId2" Type="http://schemas.openxmlformats.org/officeDocument/2006/relationships/hyperlink" Target="mailto:waremme@cpmslibreshw.b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cpmslibreshw.be/" TargetMode="Externa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gif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sv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5.jpeg"/><Relationship Id="rId3" Type="http://schemas.openxmlformats.org/officeDocument/2006/relationships/slide" Target="slide2.xml"/><Relationship Id="rId7" Type="http://schemas.openxmlformats.org/officeDocument/2006/relationships/image" Target="../media/image2.png"/><Relationship Id="rId12" Type="http://schemas.openxmlformats.org/officeDocument/2006/relationships/image" Target="../media/image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40.jpeg"/><Relationship Id="rId5" Type="http://schemas.openxmlformats.org/officeDocument/2006/relationships/slide" Target="slide12.xml"/><Relationship Id="rId10" Type="http://schemas.openxmlformats.org/officeDocument/2006/relationships/slide" Target="slide11.xml"/><Relationship Id="rId4" Type="http://schemas.openxmlformats.org/officeDocument/2006/relationships/slide" Target="slide10.xml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C2A4A02-9282-4962-9290-9762964FB2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65"/>
          <a:stretch/>
        </p:blipFill>
        <p:spPr>
          <a:xfrm>
            <a:off x="3023589" y="916781"/>
            <a:ext cx="5943600" cy="502443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CA344D5-10D2-49D6-A3E0-A68D65844329}"/>
              </a:ext>
            </a:extLst>
          </p:cNvPr>
          <p:cNvSpPr txBox="1"/>
          <p:nvPr/>
        </p:nvSpPr>
        <p:spPr>
          <a:xfrm>
            <a:off x="172463" y="1168408"/>
            <a:ext cx="37178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M’orienter ? </a:t>
            </a:r>
          </a:p>
          <a:p>
            <a:r>
              <a:rPr lang="fr-BE" sz="4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Sans GPS ? </a:t>
            </a:r>
          </a:p>
          <a:p>
            <a:r>
              <a:rPr lang="fr-BE" sz="4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Tout seul ?</a:t>
            </a:r>
            <a:endParaRPr lang="fr-FR" sz="44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CEDB575-44B8-4868-AE04-E5E8A1285B18}"/>
              </a:ext>
            </a:extLst>
          </p:cNvPr>
          <p:cNvSpPr txBox="1"/>
          <p:nvPr/>
        </p:nvSpPr>
        <p:spPr>
          <a:xfrm>
            <a:off x="9398643" y="916781"/>
            <a:ext cx="26208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Voyons comment faire un choix </a:t>
            </a:r>
          </a:p>
          <a:p>
            <a:r>
              <a:rPr lang="fr-BE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fin de 2</a:t>
            </a:r>
            <a:r>
              <a:rPr lang="fr-BE" sz="4000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BE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fr-FR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 7" descr="Une image contenant dessin&#10;&#10;Description générée automatiquement">
            <a:hlinkClick r:id="rId3" action="ppaction://hlinksldjump"/>
            <a:extLst>
              <a:ext uri="{FF2B5EF4-FFF2-40B4-BE49-F238E27FC236}">
                <a16:creationId xmlns:a16="http://schemas.microsoft.com/office/drawing/2014/main" id="{C4F8CE33-EB81-446A-AAAA-54C3CDE8C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63" y="5443916"/>
            <a:ext cx="2600717" cy="1100593"/>
          </a:xfrm>
          <a:prstGeom prst="rect">
            <a:avLst/>
          </a:prstGeom>
        </p:spPr>
      </p:pic>
      <p:pic>
        <p:nvPicPr>
          <p:cNvPr id="10" name="Imag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0BB69D-695F-4901-906F-7C58244E18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4800" t="29289" r="51250" b="27432"/>
          <a:stretch/>
        </p:blipFill>
        <p:spPr>
          <a:xfrm>
            <a:off x="10024694" y="4921386"/>
            <a:ext cx="1596851" cy="162312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84E2AE7-BEC0-4A35-B88A-C6FA011B17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431" y="6180043"/>
            <a:ext cx="1506220" cy="37719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DB631A4-15F0-4C38-BE57-4B0AD2D16A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9851" y="6183218"/>
            <a:ext cx="1539875" cy="37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7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0DB20E-590F-4104-8C57-8DD2C676A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67" y="1872219"/>
            <a:ext cx="2989124" cy="3428351"/>
          </a:xfrm>
        </p:spPr>
        <p:txBody>
          <a:bodyPr>
            <a:normAutofit/>
          </a:bodyPr>
          <a:lstStyle/>
          <a:p>
            <a:r>
              <a:rPr lang="fr-BE"/>
              <a:t>Les options de la qualification</a:t>
            </a:r>
            <a:br>
              <a:rPr lang="fr-BE"/>
            </a:br>
            <a:r>
              <a:rPr lang="fr-BE"/>
              <a:t>technique</a:t>
            </a:r>
            <a:br>
              <a:rPr lang="fr-BE"/>
            </a:br>
            <a:r>
              <a:rPr lang="fr-BE"/>
              <a:t>au 2</a:t>
            </a:r>
            <a:r>
              <a:rPr lang="fr-BE" baseline="30000"/>
              <a:t>e</a:t>
            </a:r>
            <a:r>
              <a:rPr lang="fr-BE"/>
              <a:t> degré </a:t>
            </a:r>
            <a:endParaRPr lang="fr-FR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4F9D3A9-28BE-46C5-9D94-9E58A71C5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186503"/>
              </p:ext>
            </p:extLst>
          </p:nvPr>
        </p:nvGraphicFramePr>
        <p:xfrm>
          <a:off x="4386650" y="249631"/>
          <a:ext cx="6685004" cy="57818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5590">
                  <a:extLst>
                    <a:ext uri="{9D8B030D-6E8A-4147-A177-3AD203B41FA5}">
                      <a16:colId xmlns:a16="http://schemas.microsoft.com/office/drawing/2014/main" val="3604278106"/>
                    </a:ext>
                  </a:extLst>
                </a:gridCol>
                <a:gridCol w="2171956">
                  <a:extLst>
                    <a:ext uri="{9D8B030D-6E8A-4147-A177-3AD203B41FA5}">
                      <a16:colId xmlns:a16="http://schemas.microsoft.com/office/drawing/2014/main" val="3244631060"/>
                    </a:ext>
                  </a:extLst>
                </a:gridCol>
                <a:gridCol w="286496">
                  <a:extLst>
                    <a:ext uri="{9D8B030D-6E8A-4147-A177-3AD203B41FA5}">
                      <a16:colId xmlns:a16="http://schemas.microsoft.com/office/drawing/2014/main" val="4210805212"/>
                    </a:ext>
                  </a:extLst>
                </a:gridCol>
                <a:gridCol w="1210962">
                  <a:extLst>
                    <a:ext uri="{9D8B030D-6E8A-4147-A177-3AD203B41FA5}">
                      <a16:colId xmlns:a16="http://schemas.microsoft.com/office/drawing/2014/main" val="641877383"/>
                    </a:ext>
                  </a:extLst>
                </a:gridCol>
              </a:tblGrid>
              <a:tr h="50999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20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Qualification technique ou artistique</a:t>
                      </a:r>
                      <a:endParaRPr lang="fr-FR" sz="1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65363404"/>
                  </a:ext>
                </a:extLst>
              </a:tr>
              <a:tr h="450672"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6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Formation Commune</a:t>
                      </a:r>
                      <a:endParaRPr lang="fr-FR" sz="1600" b="1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6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20240463"/>
                  </a:ext>
                </a:extLst>
              </a:tr>
              <a:tr h="1366458">
                <a:tc gridSpan="2"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Français 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Religion 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Formation Historique et Géographique</a:t>
                      </a:r>
                      <a:endParaRPr lang="fr-FR" sz="16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Education physique 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Mathématiques 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Langue moderne I (Néerlandais ou Anglais)</a:t>
                      </a:r>
                      <a:endParaRPr lang="fr-FR" sz="16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Formation Scientifique</a:t>
                      </a:r>
                      <a:endParaRPr lang="fr-FR" sz="16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 h</a:t>
                      </a:r>
                      <a:endParaRPr lang="fr-FR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2 - 4 h</a:t>
                      </a:r>
                      <a:endParaRPr lang="fr-FR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3 - 4 h</a:t>
                      </a:r>
                      <a:endParaRPr lang="fr-FR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cs typeface="Times New Roman"/>
                        </a:rPr>
                        <a:t>4 h</a:t>
                      </a:r>
                      <a:endParaRPr lang="fr-FR" sz="1200" dirty="0">
                        <a:effectLst/>
                        <a:latin typeface="Arial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cs typeface="Times New Roman"/>
                        </a:rPr>
                        <a:t>2 h</a:t>
                      </a:r>
                      <a:endParaRPr lang="fr-FR" sz="1200" dirty="0">
                        <a:effectLst/>
                        <a:latin typeface="Arial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cs typeface="Times New Roman"/>
                        </a:rPr>
                        <a:t>2 h</a:t>
                      </a:r>
                      <a:endParaRPr lang="fr-FR" sz="1200" dirty="0">
                        <a:effectLst/>
                        <a:latin typeface="Arial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cs typeface="Times New Roman"/>
                        </a:rPr>
                        <a:t>2 h</a:t>
                      </a:r>
                      <a:endParaRPr lang="fr-FR" sz="1200" dirty="0">
                        <a:effectLst/>
                        <a:latin typeface="Arial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cs typeface="Times New Roman"/>
                        </a:rPr>
                        <a:t>2 - 4 h</a:t>
                      </a:r>
                      <a:endParaRPr lang="fr-FR" sz="1200" dirty="0">
                        <a:effectLst/>
                        <a:latin typeface="Arial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cs typeface="Times New Roman"/>
                        </a:rPr>
                        <a:t>3 - 4 h</a:t>
                      </a:r>
                      <a:endParaRPr lang="fr-FR" sz="1200" dirty="0">
                        <a:effectLst/>
                        <a:latin typeface="Arial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cs typeface="Times New Roman"/>
                        </a:rPr>
                        <a:t>2 h</a:t>
                      </a:r>
                      <a:endParaRPr lang="fr-FR" sz="12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216606943"/>
                  </a:ext>
                </a:extLst>
              </a:tr>
              <a:tr h="445303"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6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Options Groupées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b="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(1 au choix, comprenant plusieurs cours)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600" b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46860749"/>
                  </a:ext>
                </a:extLst>
              </a:tr>
              <a:tr h="2875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200" b="0" i="0" u="none" strike="noStrike" noProof="0" dirty="0">
                          <a:effectLst/>
                        </a:rPr>
                        <a:t>Agriculture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200" b="0" i="0" u="none" strike="noStrike" noProof="0" dirty="0">
                          <a:effectLst/>
                        </a:rPr>
                        <a:t>Agronomie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200" b="0" i="0" u="none" strike="noStrike" noProof="0" dirty="0">
                          <a:effectLst/>
                        </a:rPr>
                        <a:t>Horticulture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200" b="0" i="0" u="none" strike="noStrike" noProof="0" dirty="0">
                          <a:effectLst/>
                        </a:rPr>
                        <a:t>Electromécanique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200" b="0" i="0" u="none" strike="noStrike" noProof="0" dirty="0">
                          <a:effectLst/>
                        </a:rPr>
                        <a:t>Industrie graphique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200" b="0" i="0" u="none" strike="noStrike" noProof="0" dirty="0">
                          <a:effectLst/>
                        </a:rPr>
                        <a:t>Mécanique automobile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200" b="0" i="0" u="none" strike="noStrike" noProof="0" dirty="0">
                          <a:effectLst/>
                        </a:rPr>
                        <a:t>Mécanicien polyvalent automobile 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200" b="0" i="0" u="none" strike="noStrike" noProof="0" dirty="0">
                          <a:effectLst/>
                        </a:rPr>
                        <a:t>Gestionnaire en logistique et transport 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200" b="0" i="0" u="none" strike="noStrike" noProof="0" dirty="0">
                          <a:effectLst/>
                        </a:rPr>
                        <a:t>Microtechnique 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200" b="0" i="0" u="none" strike="noStrike" noProof="0" dirty="0">
                          <a:effectLst/>
                        </a:rPr>
                        <a:t>Technicien en système d’usinage 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200" b="0" i="0" u="none" strike="noStrike" noProof="0" dirty="0">
                          <a:effectLst/>
                        </a:rPr>
                        <a:t>Industrie du Bois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200" b="0" i="0" u="none" strike="noStrike" noProof="0" dirty="0">
                          <a:effectLst/>
                        </a:rPr>
                        <a:t>Construction 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200" b="0" i="0" u="none" strike="noStrike" noProof="0" dirty="0">
                          <a:effectLst/>
                        </a:rPr>
                        <a:t>Restauration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BE" sz="1200" b="0" i="0" u="none" strike="noStrike" noProof="0" dirty="0">
                        <a:effectLst/>
                      </a:endParaRPr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200" b="0" i="0" u="none" strike="noStrike" noProof="0" dirty="0">
                          <a:effectLst/>
                        </a:rPr>
                        <a:t>Mode et habillement</a:t>
                      </a:r>
                      <a:endParaRPr lang="en-US" sz="1200" b="0" i="0" u="none" strike="noStrike" noProof="0" dirty="0">
                        <a:effectLst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200" b="0" i="0" u="none" strike="noStrike" noProof="0" dirty="0">
                          <a:effectLst/>
                        </a:rPr>
                        <a:t>Techniques artistiques</a:t>
                      </a:r>
                      <a:endParaRPr lang="en-US" sz="1200" b="0" i="0" u="none" strike="noStrike" noProof="0" dirty="0">
                        <a:effectLst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200" b="0" i="0" u="none" strike="noStrike" noProof="0" dirty="0">
                          <a:effectLst/>
                        </a:rPr>
                        <a:t>Techniques artistiques (orientées photo)</a:t>
                      </a:r>
                      <a:endParaRPr lang="en-US" sz="1200" b="0" i="0" u="none" strike="noStrike" noProof="0" dirty="0">
                        <a:effectLst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200" b="0" i="0" u="none" strike="noStrike" noProof="0" dirty="0">
                          <a:effectLst/>
                        </a:rPr>
                        <a:t>Gestion</a:t>
                      </a:r>
                      <a:endParaRPr lang="en-US" sz="1200" b="0" i="0" u="none" strike="noStrike" noProof="0" dirty="0">
                        <a:effectLst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200" b="0" i="0" u="none" strike="noStrike" noProof="0" dirty="0">
                          <a:effectLst/>
                        </a:rPr>
                        <a:t>Secrétariat – tourisme </a:t>
                      </a:r>
                      <a:endParaRPr lang="en-US" sz="1200" b="0" i="0" u="none" strike="noStrike" noProof="0" dirty="0">
                        <a:effectLst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200" b="0" i="0" u="none" strike="noStrike" noProof="0" dirty="0">
                          <a:effectLst/>
                        </a:rPr>
                        <a:t>Techniques sociales et d’animation</a:t>
                      </a:r>
                      <a:endParaRPr lang="en-US" sz="1200" b="0" i="0" u="none" strike="noStrike" noProof="0" dirty="0">
                        <a:effectLst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200" b="0" i="0" u="none" strike="noStrike" noProof="0" dirty="0">
                          <a:effectLst/>
                        </a:rPr>
                        <a:t>Techniques sociales et d’animation (variante sportive)</a:t>
                      </a:r>
                      <a:endParaRPr lang="en-US" sz="1200" b="0" i="0" u="none" strike="noStrike" noProof="0" dirty="0">
                        <a:effectLst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200" b="0" i="0" u="none" strike="noStrike" noProof="0" dirty="0">
                          <a:effectLst/>
                        </a:rPr>
                        <a:t>Bio-esthétique</a:t>
                      </a:r>
                      <a:endParaRPr lang="en-US" sz="1200" b="0" i="0" u="none" strike="noStrike" noProof="0" dirty="0">
                        <a:effectLst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200" b="0" i="0" u="none" strike="noStrike" noProof="0" dirty="0">
                          <a:effectLst/>
                        </a:rPr>
                        <a:t>Esthéticien </a:t>
                      </a:r>
                      <a:endParaRPr lang="en-US" sz="1200" b="0" i="0" u="none" strike="noStrike" noProof="0" dirty="0">
                        <a:effectLst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200" b="0" i="0" u="none" strike="noStrike" noProof="0" dirty="0">
                          <a:effectLst/>
                        </a:rPr>
                        <a:t>Techniques sciences</a:t>
                      </a:r>
                      <a:endParaRPr lang="en-US" sz="1200" b="0" i="0" u="none" strike="noStrike" noProof="0" dirty="0">
                        <a:effectLst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fr-BE" sz="12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lvl="0">
                        <a:spcAft>
                          <a:spcPts val="0"/>
                        </a:spcAft>
                      </a:pPr>
                      <a:endParaRPr lang="fr-BE" sz="12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à 16 h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14 à 16 h</a:t>
                      </a:r>
                      <a:endParaRPr lang="fr-FR" sz="11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1825765"/>
                  </a:ext>
                </a:extLst>
              </a:tr>
            </a:tbl>
          </a:graphicData>
        </a:graphic>
      </p:graphicFrame>
      <p:pic>
        <p:nvPicPr>
          <p:cNvPr id="9" name="Image 8" descr="Une image contenant dessin&#10;&#10;Description générée automatiquement">
            <a:hlinkClick r:id="rId2" action="ppaction://hlinksldjump"/>
            <a:extLst>
              <a:ext uri="{FF2B5EF4-FFF2-40B4-BE49-F238E27FC236}">
                <a16:creationId xmlns:a16="http://schemas.microsoft.com/office/drawing/2014/main" id="{AB45C580-059F-4465-949B-3D760D4DA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63" y="5647174"/>
            <a:ext cx="2120415" cy="89733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9884014-063A-4B05-880D-03F833395C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128" t="32353" r="35243" b="33197"/>
          <a:stretch/>
        </p:blipFill>
        <p:spPr>
          <a:xfrm>
            <a:off x="487667" y="349599"/>
            <a:ext cx="2989124" cy="174594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CFF8378-675A-4F3B-AB7E-598F5B04D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700" y="5532746"/>
            <a:ext cx="1506220" cy="37719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89453A6-226B-4E99-B5E7-057792ED3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4370" y="6245004"/>
            <a:ext cx="1539875" cy="37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52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0DB20E-590F-4104-8C57-8DD2C676A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88" y="1906108"/>
            <a:ext cx="2989123" cy="3202031"/>
          </a:xfrm>
        </p:spPr>
        <p:txBody>
          <a:bodyPr>
            <a:normAutofit/>
          </a:bodyPr>
          <a:lstStyle/>
          <a:p>
            <a:r>
              <a:rPr lang="fr-BE"/>
              <a:t>Les options de la qualification</a:t>
            </a:r>
            <a:br>
              <a:rPr lang="fr-BE"/>
            </a:br>
            <a:r>
              <a:rPr lang="fr-BE"/>
              <a:t>professionnelle</a:t>
            </a:r>
            <a:br>
              <a:rPr lang="fr-BE"/>
            </a:br>
            <a:r>
              <a:rPr lang="fr-BE"/>
              <a:t>à partir de la 3ème </a:t>
            </a:r>
            <a:endParaRPr lang="fr-FR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4F9D3A9-28BE-46C5-9D94-9E58A71C5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826078"/>
              </p:ext>
            </p:extLst>
          </p:nvPr>
        </p:nvGraphicFramePr>
        <p:xfrm>
          <a:off x="4546120" y="330564"/>
          <a:ext cx="6446760" cy="64705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1770">
                  <a:extLst>
                    <a:ext uri="{9D8B030D-6E8A-4147-A177-3AD203B41FA5}">
                      <a16:colId xmlns:a16="http://schemas.microsoft.com/office/drawing/2014/main" val="3604278106"/>
                    </a:ext>
                  </a:extLst>
                </a:gridCol>
                <a:gridCol w="1337737">
                  <a:extLst>
                    <a:ext uri="{9D8B030D-6E8A-4147-A177-3AD203B41FA5}">
                      <a16:colId xmlns:a16="http://schemas.microsoft.com/office/drawing/2014/main" val="3041035388"/>
                    </a:ext>
                  </a:extLst>
                </a:gridCol>
                <a:gridCol w="1537357">
                  <a:extLst>
                    <a:ext uri="{9D8B030D-6E8A-4147-A177-3AD203B41FA5}">
                      <a16:colId xmlns:a16="http://schemas.microsoft.com/office/drawing/2014/main" val="803314491"/>
                    </a:ext>
                  </a:extLst>
                </a:gridCol>
                <a:gridCol w="409896">
                  <a:extLst>
                    <a:ext uri="{9D8B030D-6E8A-4147-A177-3AD203B41FA5}">
                      <a16:colId xmlns:a16="http://schemas.microsoft.com/office/drawing/2014/main" val="2706199951"/>
                    </a:ext>
                  </a:extLst>
                </a:gridCol>
              </a:tblGrid>
              <a:tr h="494503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20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Qualification Professionnelle</a:t>
                      </a:r>
                      <a:endParaRPr lang="fr-FR" sz="1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363404"/>
                  </a:ext>
                </a:extLst>
              </a:tr>
              <a:tr h="429437"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6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cs typeface="Arial"/>
                        </a:rPr>
                        <a:t>Formation Commune</a:t>
                      </a:r>
                      <a:endParaRPr lang="fr-FR" sz="1600" b="1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240463"/>
                  </a:ext>
                </a:extLst>
              </a:tr>
              <a:tr h="1340365">
                <a:tc gridSpan="2"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Français 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Religion 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Formation Historique et Géographique</a:t>
                      </a:r>
                      <a:endParaRPr lang="fr-FR" sz="16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Education physique </a:t>
                      </a: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Langue moderne (Néerlandais ou Anglais)</a:t>
                      </a:r>
                      <a:endParaRPr lang="fr-FR" sz="16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Mathématiques 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Sciences</a:t>
                      </a:r>
                      <a:endParaRPr lang="fr-FR" sz="16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4</a:t>
                      </a:r>
                      <a:endParaRPr lang="fr-FR" sz="12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2</a:t>
                      </a:r>
                      <a:endParaRPr lang="fr-FR" sz="12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2</a:t>
                      </a:r>
                      <a:endParaRPr lang="fr-FR" sz="12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2</a:t>
                      </a:r>
                      <a:endParaRPr lang="fr-FR" sz="12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2</a:t>
                      </a:r>
                      <a:endParaRPr lang="fr-FR" sz="12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2</a:t>
                      </a:r>
                      <a:endParaRPr lang="fr-FR" sz="12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606943"/>
                  </a:ext>
                </a:extLst>
              </a:tr>
              <a:tr h="572582"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6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Options Groupées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b="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(1 au choix, comprenant plusieurs cours)</a:t>
                      </a:r>
                      <a:endParaRPr lang="fr-FR" sz="1600" b="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860749"/>
                  </a:ext>
                </a:extLst>
              </a:tr>
              <a:tr h="353959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0" i="0" u="none" strike="noStrike" noProof="0" dirty="0">
                          <a:effectLst/>
                        </a:rPr>
                        <a:t>Agent agricole polyvalent 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0" i="0" u="none" strike="noStrike" noProof="0" dirty="0">
                          <a:effectLst/>
                        </a:rPr>
                        <a:t>Agriculture et maintenance du matériel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0" i="0" u="none" strike="noStrike" noProof="0" dirty="0">
                          <a:effectLst/>
                        </a:rPr>
                        <a:t>Horticulture et maintenance du matériel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0" i="0" u="none" strike="noStrike" noProof="0" dirty="0">
                          <a:effectLst/>
                        </a:rPr>
                        <a:t>Equitation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0" i="0" u="none" strike="noStrike" noProof="0" dirty="0">
                          <a:effectLst/>
                        </a:rPr>
                        <a:t>Mécanique polyvalente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0" i="0" u="none" strike="noStrike" noProof="0" dirty="0">
                          <a:effectLst/>
                        </a:rPr>
                        <a:t>Mécanique garage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0" i="0" u="none" strike="noStrike" noProof="0" dirty="0">
                          <a:effectLst/>
                        </a:rPr>
                        <a:t>Mécanicien d’entretien automobile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0" i="0" u="none" strike="noStrike" noProof="0" dirty="0">
                          <a:effectLst/>
                        </a:rPr>
                        <a:t>Armurerie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0" i="0" u="none" strike="noStrike" noProof="0" dirty="0">
                          <a:effectLst/>
                        </a:rPr>
                        <a:t>Imprimerie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0" i="0" u="none" strike="noStrike" noProof="0" dirty="0">
                          <a:effectLst/>
                        </a:rPr>
                        <a:t>Horlogerie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0" i="0" u="none" strike="noStrike" noProof="0" dirty="0">
                          <a:effectLst/>
                        </a:rPr>
                        <a:t>Electricité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0" i="0" u="none" strike="noStrike" noProof="0" dirty="0">
                          <a:effectLst/>
                        </a:rPr>
                        <a:t>Installateur électricien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0" i="0" u="none" strike="noStrike" noProof="0" dirty="0">
                          <a:effectLst/>
                        </a:rPr>
                        <a:t>Bois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0" i="0" u="none" strike="noStrike" noProof="0" dirty="0">
                          <a:effectLst/>
                        </a:rPr>
                        <a:t>Construction gros-œuvre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0" i="0" u="none" strike="noStrike" noProof="0" dirty="0">
                          <a:effectLst/>
                        </a:rPr>
                        <a:t>Carreleur chapiste 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0" i="0" u="none" strike="noStrike" noProof="0" dirty="0">
                          <a:effectLst/>
                        </a:rPr>
                        <a:t>Couvreur étancheur </a:t>
                      </a: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fr-BE" sz="14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0" i="0" u="none" strike="noStrike" noProof="0" dirty="0">
                          <a:effectLst/>
                        </a:rPr>
                        <a:t>Maçon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0" i="0" u="none" strike="noStrike" noProof="0" dirty="0">
                          <a:effectLst/>
                        </a:rPr>
                        <a:t>Menuisier 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0" i="0" u="none" strike="noStrike" noProof="0" dirty="0">
                          <a:effectLst/>
                        </a:rPr>
                        <a:t>Monteur en chauffage et sanitaire 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0" i="0" u="none" strike="noStrike" noProof="0" dirty="0">
                          <a:effectLst/>
                        </a:rPr>
                        <a:t>Peintre décorateur 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0" i="0" u="none" strike="noStrike" noProof="0" dirty="0">
                          <a:effectLst/>
                        </a:rPr>
                        <a:t>Equipement du bâtiment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0" i="0" u="none" strike="noStrike" noProof="0" dirty="0">
                          <a:effectLst/>
                        </a:rPr>
                        <a:t>Cuisine et salle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0" i="0" u="none" strike="noStrike" noProof="0" dirty="0">
                          <a:effectLst/>
                        </a:rPr>
                        <a:t>Restaurateur 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0" i="0" u="none" strike="noStrike" noProof="0" dirty="0">
                          <a:effectLst/>
                        </a:rPr>
                        <a:t>Boucherie – charcuterie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0" i="0" u="none" strike="noStrike" noProof="0" dirty="0">
                          <a:effectLst/>
                        </a:rPr>
                        <a:t>Boulangerie – pâtisserie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0" i="0" u="none" strike="noStrike" noProof="0" dirty="0">
                          <a:effectLst/>
                        </a:rPr>
                        <a:t>Confection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0" i="0" u="none" strike="noStrike" noProof="0" dirty="0">
                          <a:effectLst/>
                        </a:rPr>
                        <a:t>Arts appliqués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0" i="0" u="none" strike="noStrike" noProof="0" dirty="0">
                          <a:effectLst/>
                        </a:rPr>
                        <a:t>Gravure – bijouterie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0" i="0" u="none" strike="noStrike" noProof="0" dirty="0">
                          <a:effectLst/>
                        </a:rPr>
                        <a:t>Travaux de bureau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0" i="0" u="none" strike="noStrike" noProof="0" dirty="0">
                          <a:effectLst/>
                        </a:rPr>
                        <a:t>Vente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0" i="0" u="none" strike="noStrike" noProof="0" dirty="0">
                          <a:effectLst/>
                        </a:rPr>
                        <a:t>Services sociaux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400" b="0" i="0" u="none" strike="noStrike" noProof="0" dirty="0">
                          <a:effectLst/>
                        </a:rPr>
                        <a:t>Coiffure – coiffeur</a:t>
                      </a:r>
                      <a:endParaRPr lang="fr-BE" sz="1400"/>
                    </a:p>
                    <a:p>
                      <a:pPr marL="107950" lvl="0">
                        <a:spcAft>
                          <a:spcPts val="0"/>
                        </a:spcAft>
                        <a:buNone/>
                      </a:pPr>
                      <a:endParaRPr lang="fr-BE" sz="10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16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 à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20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1825765"/>
                  </a:ext>
                </a:extLst>
              </a:tr>
            </a:tbl>
          </a:graphicData>
        </a:graphic>
      </p:graphicFrame>
      <p:pic>
        <p:nvPicPr>
          <p:cNvPr id="9" name="Image 8" descr="Une image contenant dessin&#10;&#10;Description générée automatiquement">
            <a:hlinkClick r:id="rId2" action="ppaction://hlinksldjump"/>
            <a:extLst>
              <a:ext uri="{FF2B5EF4-FFF2-40B4-BE49-F238E27FC236}">
                <a16:creationId xmlns:a16="http://schemas.microsoft.com/office/drawing/2014/main" id="{AB45C580-059F-4465-949B-3D760D4DA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63" y="5647174"/>
            <a:ext cx="2120415" cy="89733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9884014-063A-4B05-880D-03F833395C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128" t="32353" r="35243" b="33197"/>
          <a:stretch/>
        </p:blipFill>
        <p:spPr>
          <a:xfrm>
            <a:off x="487667" y="349599"/>
            <a:ext cx="2989124" cy="174594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FEED84D-1D3E-406D-9EB9-48BA9AC805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802" y="6356214"/>
            <a:ext cx="1539875" cy="37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08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0DB20E-590F-4104-8C57-8DD2C676A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757286"/>
            <a:ext cx="3062856" cy="3491712"/>
          </a:xfrm>
        </p:spPr>
        <p:txBody>
          <a:bodyPr>
            <a:normAutofit/>
          </a:bodyPr>
          <a:lstStyle/>
          <a:p>
            <a:r>
              <a:rPr lang="fr-BE"/>
              <a:t>L’alternance</a:t>
            </a:r>
            <a:br>
              <a:rPr lang="fr-BE"/>
            </a:br>
            <a:br>
              <a:rPr lang="fr-BE"/>
            </a:br>
            <a:r>
              <a:rPr lang="fr-BE"/>
              <a:t>Le </a:t>
            </a:r>
            <a:r>
              <a:rPr lang="fr-BE" err="1"/>
              <a:t>Cefa</a:t>
            </a:r>
            <a:br>
              <a:rPr lang="fr-BE"/>
            </a:br>
            <a:r>
              <a:rPr lang="fr-BE"/>
              <a:t>L’apprentissage</a:t>
            </a:r>
            <a:endParaRPr lang="fr-FR"/>
          </a:p>
        </p:txBody>
      </p:sp>
      <p:pic>
        <p:nvPicPr>
          <p:cNvPr id="5" name="Espace réservé du contenu 4" descr="Une image contenant boîte, dessin&#10;&#10;Description générée automatiquement">
            <a:extLst>
              <a:ext uri="{FF2B5EF4-FFF2-40B4-BE49-F238E27FC236}">
                <a16:creationId xmlns:a16="http://schemas.microsoft.com/office/drawing/2014/main" id="{51ABD4C7-F164-415B-AF31-A8E4D37A1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260" y="386406"/>
            <a:ext cx="2777454" cy="1947564"/>
          </a:xfr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Image 13" descr="Une image contenant dessin&#10;&#10;Description générée automatiquement">
            <a:hlinkClick r:id="rId3" action="ppaction://hlinksldjump"/>
            <a:extLst>
              <a:ext uri="{FF2B5EF4-FFF2-40B4-BE49-F238E27FC236}">
                <a16:creationId xmlns:a16="http://schemas.microsoft.com/office/drawing/2014/main" id="{85380EFE-1D4A-46B2-B993-A1632E207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64" y="5639454"/>
            <a:ext cx="2138658" cy="905055"/>
          </a:xfrm>
          <a:prstGeom prst="rect">
            <a:avLst/>
          </a:prstGeom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AB6C9AC9-F205-47AA-9671-04B7A68B5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616639"/>
              </p:ext>
            </p:extLst>
          </p:nvPr>
        </p:nvGraphicFramePr>
        <p:xfrm>
          <a:off x="4285212" y="936961"/>
          <a:ext cx="6828582" cy="49840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830">
                  <a:extLst>
                    <a:ext uri="{9D8B030D-6E8A-4147-A177-3AD203B41FA5}">
                      <a16:colId xmlns:a16="http://schemas.microsoft.com/office/drawing/2014/main" val="3604278106"/>
                    </a:ext>
                  </a:extLst>
                </a:gridCol>
                <a:gridCol w="209417">
                  <a:extLst>
                    <a:ext uri="{9D8B030D-6E8A-4147-A177-3AD203B41FA5}">
                      <a16:colId xmlns:a16="http://schemas.microsoft.com/office/drawing/2014/main" val="3631650133"/>
                    </a:ext>
                  </a:extLst>
                </a:gridCol>
                <a:gridCol w="3280335">
                  <a:extLst>
                    <a:ext uri="{9D8B030D-6E8A-4147-A177-3AD203B41FA5}">
                      <a16:colId xmlns:a16="http://schemas.microsoft.com/office/drawing/2014/main" val="3041035388"/>
                    </a:ext>
                  </a:extLst>
                </a:gridCol>
              </a:tblGrid>
              <a:tr h="542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200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CEFA</a:t>
                      </a:r>
                      <a:endParaRPr lang="fr-FR" sz="1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IFAPME</a:t>
                      </a:r>
                      <a:endParaRPr lang="fr-FR" sz="16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5363404"/>
                  </a:ext>
                </a:extLst>
              </a:tr>
              <a:tr h="807730">
                <a:tc>
                  <a:txBody>
                    <a:bodyPr/>
                    <a:lstStyle/>
                    <a:p>
                      <a:pPr marL="108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jours au </a:t>
                      </a:r>
                      <a:r>
                        <a:rPr lang="fr-BE" sz="1200" u="none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Cefa</a:t>
                      </a:r>
                      <a:r>
                        <a:rPr lang="fr-BE" sz="12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 3-4 jours en entreprise</a:t>
                      </a:r>
                    </a:p>
                    <a:p>
                      <a:pPr marL="108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module de formation individualisé possible</a:t>
                      </a:r>
                      <a:endParaRPr lang="fr-BE" sz="1200" u="none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>
                        <a:spcAft>
                          <a:spcPts val="0"/>
                        </a:spcAft>
                      </a:pPr>
                      <a:endParaRPr lang="fr-B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BE" sz="1200" u="none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1-2 jours en centre de formation / 3-4 jours en entreprise</a:t>
                      </a:r>
                    </a:p>
                  </a:txBody>
                  <a:tcPr marL="44450" marR="4445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768881"/>
                  </a:ext>
                </a:extLst>
              </a:tr>
              <a:tr h="753762">
                <a:tc>
                  <a:txBody>
                    <a:bodyPr/>
                    <a:lstStyle/>
                    <a:p>
                      <a:pPr marL="108000">
                        <a:spcAft>
                          <a:spcPts val="0"/>
                        </a:spcAft>
                      </a:pPr>
                      <a:r>
                        <a:rPr lang="fr-FR" sz="12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Conditions :</a:t>
                      </a:r>
                    </a:p>
                    <a:p>
                      <a:pPr marL="279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ans et 2 années dans le 1</a:t>
                      </a:r>
                      <a:r>
                        <a:rPr lang="fr-FR" sz="1200" u="none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fr-FR" sz="12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degré</a:t>
                      </a:r>
                    </a:p>
                    <a:p>
                      <a:pPr marL="279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 16 ans</a:t>
                      </a:r>
                      <a:endParaRPr lang="fr-BE" sz="1200" u="none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08000">
                        <a:spcAft>
                          <a:spcPts val="0"/>
                        </a:spcAft>
                      </a:pPr>
                      <a:endParaRPr lang="fr-B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>
                        <a:spcAft>
                          <a:spcPts val="0"/>
                        </a:spcAft>
                      </a:pPr>
                      <a:r>
                        <a:rPr lang="fr-FR" sz="12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Conditions :</a:t>
                      </a:r>
                    </a:p>
                    <a:p>
                      <a:pPr marL="279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ans et 2 années dans le 1</a:t>
                      </a:r>
                      <a:r>
                        <a:rPr lang="fr-FR" sz="1200" u="none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fr-FR" sz="12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degré</a:t>
                      </a:r>
                    </a:p>
                  </a:txBody>
                  <a:tcPr marL="44450" marR="4445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783333"/>
                  </a:ext>
                </a:extLst>
              </a:tr>
              <a:tr h="2618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08000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Formations ou diplômes :</a:t>
                      </a:r>
                    </a:p>
                    <a:p>
                      <a:pPr marL="108000">
                        <a:spcAft>
                          <a:spcPts val="0"/>
                        </a:spcAft>
                      </a:pPr>
                      <a:endParaRPr lang="fr-B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79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2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Article 45 : </a:t>
                      </a:r>
                    </a:p>
                    <a:p>
                      <a:pPr marL="565200" lvl="1">
                        <a:spcAft>
                          <a:spcPts val="0"/>
                        </a:spcAft>
                      </a:pPr>
                      <a:r>
                        <a:rPr lang="fr-BE" sz="12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à 2 ans</a:t>
                      </a:r>
                    </a:p>
                    <a:p>
                      <a:pPr marL="565200" lvl="1">
                        <a:spcAft>
                          <a:spcPts val="0"/>
                        </a:spcAft>
                      </a:pPr>
                      <a:r>
                        <a:rPr lang="fr-BE" sz="12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Certificat de qualification spécifique</a:t>
                      </a:r>
                    </a:p>
                    <a:p>
                      <a:pPr marL="108000">
                        <a:spcAft>
                          <a:spcPts val="0"/>
                        </a:spcAft>
                      </a:pPr>
                      <a:endParaRPr lang="fr-BE" sz="1200" u="none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79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2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Article 49 :</a:t>
                      </a:r>
                    </a:p>
                    <a:p>
                      <a:pPr marL="565200" lvl="1">
                        <a:spcAft>
                          <a:spcPts val="0"/>
                        </a:spcAft>
                      </a:pPr>
                      <a:r>
                        <a:rPr lang="fr-BE" sz="12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– 4 P</a:t>
                      </a:r>
                    </a:p>
                    <a:p>
                      <a:pPr marL="565200" lvl="1">
                        <a:spcAft>
                          <a:spcPts val="0"/>
                        </a:spcAft>
                      </a:pPr>
                      <a:r>
                        <a:rPr lang="fr-BE" sz="12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– 6 TQ ou P</a:t>
                      </a:r>
                    </a:p>
                    <a:p>
                      <a:pPr marL="565200" lvl="1">
                        <a:spcAft>
                          <a:spcPts val="0"/>
                        </a:spcAft>
                      </a:pPr>
                      <a:r>
                        <a:rPr lang="fr-BE" sz="12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TQ ou P</a:t>
                      </a:r>
                    </a:p>
                    <a:p>
                      <a:pPr marL="565200" lvl="1">
                        <a:spcAft>
                          <a:spcPts val="0"/>
                        </a:spcAft>
                      </a:pPr>
                      <a:r>
                        <a:rPr lang="fr-BE" sz="12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Diplômes de l’enseignement (CE2D, CQ6, CESS)</a:t>
                      </a:r>
                    </a:p>
                    <a:p>
                      <a:pPr marL="108000">
                        <a:spcAft>
                          <a:spcPts val="0"/>
                        </a:spcAft>
                      </a:pPr>
                      <a:r>
                        <a:rPr lang="fr-BE" sz="12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79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2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Passage de l’art.45 à l’art.49 possible</a:t>
                      </a:r>
                    </a:p>
                    <a:p>
                      <a:pPr marL="108000">
                        <a:spcAft>
                          <a:spcPts val="0"/>
                        </a:spcAft>
                      </a:pPr>
                      <a:endParaRPr lang="fr-BE" sz="1200" u="sng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T w="12700" cmpd="sng">
                      <a:noFill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>
                        <a:spcAft>
                          <a:spcPts val="0"/>
                        </a:spcAft>
                      </a:pPr>
                      <a:endParaRPr lang="fr-B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Formations ou diplômes :</a:t>
                      </a:r>
                    </a:p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79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200" u="non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Apprentissage :</a:t>
                      </a:r>
                    </a:p>
                    <a:p>
                      <a:pPr marL="360000" lvl="0">
                        <a:spcAft>
                          <a:spcPts val="0"/>
                        </a:spcAft>
                      </a:pPr>
                      <a:r>
                        <a:rPr lang="fr-BE" sz="1200" u="non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ans </a:t>
                      </a:r>
                    </a:p>
                    <a:p>
                      <a:pPr marL="360000" lvl="0">
                        <a:spcAft>
                          <a:spcPts val="0"/>
                        </a:spcAft>
                      </a:pPr>
                      <a:r>
                        <a:rPr lang="fr-BE" sz="1200" u="non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Certificat d’apprentissage</a:t>
                      </a:r>
                    </a:p>
                    <a:p>
                      <a:pPr marL="108000">
                        <a:spcAft>
                          <a:spcPts val="0"/>
                        </a:spcAft>
                      </a:pPr>
                      <a:endParaRPr lang="fr-BE" sz="1200" u="non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79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200" u="non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Chef d’entreprise :</a:t>
                      </a:r>
                    </a:p>
                    <a:p>
                      <a:pPr marL="360000" lvl="0">
                        <a:spcAft>
                          <a:spcPts val="0"/>
                        </a:spcAft>
                      </a:pPr>
                      <a:r>
                        <a:rPr lang="fr-BE" sz="1200" u="non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à 3 ans</a:t>
                      </a:r>
                    </a:p>
                    <a:p>
                      <a:pPr marL="360000" lvl="0">
                        <a:spcAft>
                          <a:spcPts val="0"/>
                        </a:spcAft>
                      </a:pPr>
                      <a:r>
                        <a:rPr lang="fr-BE" sz="1200" u="non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Diplôme de formation de chef d’entreprise</a:t>
                      </a:r>
                    </a:p>
                    <a:p>
                      <a:pPr marL="360000" lvl="0">
                        <a:spcAft>
                          <a:spcPts val="0"/>
                        </a:spcAft>
                      </a:pPr>
                      <a:r>
                        <a:rPr lang="fr-BE" sz="1200" u="non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Certificat de gestion de base</a:t>
                      </a:r>
                    </a:p>
                  </a:txBody>
                  <a:tcPr marL="44450" marR="44450" marT="0" marB="0">
                    <a:lnT w="12700" cmpd="sng">
                      <a:noFill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25765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2447EB3F-98A7-4243-9B39-2ADC125D8C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7950" y="6241829"/>
            <a:ext cx="1506220" cy="37719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4EA3637-9C89-48D6-A4A8-951452AA2B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4370" y="6245004"/>
            <a:ext cx="1539875" cy="37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0DB20E-590F-4104-8C57-8DD2C676A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757286"/>
            <a:ext cx="3062856" cy="3491712"/>
          </a:xfrm>
        </p:spPr>
        <p:txBody>
          <a:bodyPr>
            <a:normAutofit/>
          </a:bodyPr>
          <a:lstStyle/>
          <a:p>
            <a:r>
              <a:rPr lang="fr-BE"/>
              <a:t>Dernier petit conseil !</a:t>
            </a:r>
            <a:endParaRPr lang="fr-FR"/>
          </a:p>
        </p:txBody>
      </p:sp>
      <p:pic>
        <p:nvPicPr>
          <p:cNvPr id="5" name="Espace réservé du contenu 4" descr="Une image contenant boîte, dessin&#10;&#10;Description générée automatiquement">
            <a:extLst>
              <a:ext uri="{FF2B5EF4-FFF2-40B4-BE49-F238E27FC236}">
                <a16:creationId xmlns:a16="http://schemas.microsoft.com/office/drawing/2014/main" id="{51ABD4C7-F164-415B-AF31-A8E4D37A1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260" y="386406"/>
            <a:ext cx="2777454" cy="1947564"/>
          </a:xfr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Image 13" descr="Une image contenant dessin&#10;&#10;Description générée automatiquement">
            <a:hlinkClick r:id="rId3" action="ppaction://hlinksldjump"/>
            <a:extLst>
              <a:ext uri="{FF2B5EF4-FFF2-40B4-BE49-F238E27FC236}">
                <a16:creationId xmlns:a16="http://schemas.microsoft.com/office/drawing/2014/main" id="{85380EFE-1D4A-46B2-B993-A1632E207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64" y="5639454"/>
            <a:ext cx="2138658" cy="905055"/>
          </a:xfrm>
          <a:prstGeom prst="rect">
            <a:avLst/>
          </a:prstGeom>
        </p:spPr>
      </p:pic>
      <p:pic>
        <p:nvPicPr>
          <p:cNvPr id="9" name="Picture 4" descr="COMERES">
            <a:extLst>
              <a:ext uri="{FF2B5EF4-FFF2-40B4-BE49-F238E27FC236}">
                <a16:creationId xmlns:a16="http://schemas.microsoft.com/office/drawing/2014/main" id="{2F3A1056-9E28-4550-A46E-D0DEEA9D5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22" y="3042796"/>
            <a:ext cx="1633537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5">
            <a:extLst>
              <a:ext uri="{FF2B5EF4-FFF2-40B4-BE49-F238E27FC236}">
                <a16:creationId xmlns:a16="http://schemas.microsoft.com/office/drawing/2014/main" id="{5BD96811-DF2F-44E7-ABA6-57EF8D18D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0398" y="2874397"/>
            <a:ext cx="4752528" cy="1054323"/>
          </a:xfrm>
          <a:prstGeom prst="wedgeEllipseCallout">
            <a:avLst>
              <a:gd name="adj1" fmla="val -63791"/>
              <a:gd name="adj2" fmla="val -821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</a:rPr>
              <a:t>… avant de choisir, </a:t>
            </a:r>
            <a:br>
              <a:rPr kumimoji="0" lang="fr-FR" altLang="fr-F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</a:rPr>
            </a:br>
            <a:r>
              <a:rPr kumimoji="0" lang="fr-FR" altLang="fr-F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</a:rPr>
              <a:t>prends le temps pour …</a:t>
            </a:r>
          </a:p>
        </p:txBody>
      </p:sp>
      <p:sp>
        <p:nvSpPr>
          <p:cNvPr id="15" name="WordArt 6">
            <a:extLst>
              <a:ext uri="{FF2B5EF4-FFF2-40B4-BE49-F238E27FC236}">
                <a16:creationId xmlns:a16="http://schemas.microsoft.com/office/drawing/2014/main" id="{96BC4200-2740-4413-82A5-CE78222C5F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19134" y="1434659"/>
            <a:ext cx="2228850" cy="577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comparer les activités</a:t>
            </a:r>
          </a:p>
        </p:txBody>
      </p:sp>
      <p:sp>
        <p:nvSpPr>
          <p:cNvPr id="16" name="WordArt 7">
            <a:extLst>
              <a:ext uri="{FF2B5EF4-FFF2-40B4-BE49-F238E27FC236}">
                <a16:creationId xmlns:a16="http://schemas.microsoft.com/office/drawing/2014/main" id="{901839B1-B92C-4643-9247-ACDB190BD1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255470">
            <a:off x="3653722" y="1795021"/>
            <a:ext cx="2228850" cy="577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chercher tes forces</a:t>
            </a:r>
          </a:p>
        </p:txBody>
      </p:sp>
      <p:sp>
        <p:nvSpPr>
          <p:cNvPr id="17" name="WordArt 8">
            <a:extLst>
              <a:ext uri="{FF2B5EF4-FFF2-40B4-BE49-F238E27FC236}">
                <a16:creationId xmlns:a16="http://schemas.microsoft.com/office/drawing/2014/main" id="{9745D152-2F96-4ED5-984F-889555BE21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255470">
            <a:off x="9516434" y="1741178"/>
            <a:ext cx="2228850" cy="577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poser des questions</a:t>
            </a:r>
          </a:p>
        </p:txBody>
      </p:sp>
      <p:sp>
        <p:nvSpPr>
          <p:cNvPr id="18" name="WordArt 9">
            <a:extLst>
              <a:ext uri="{FF2B5EF4-FFF2-40B4-BE49-F238E27FC236}">
                <a16:creationId xmlns:a16="http://schemas.microsoft.com/office/drawing/2014/main" id="{57F6A0D7-3EC2-4CC0-8228-AA1287E316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98310" y="2514357"/>
            <a:ext cx="1728788" cy="577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 parler</a:t>
            </a:r>
          </a:p>
        </p:txBody>
      </p:sp>
      <p:sp>
        <p:nvSpPr>
          <p:cNvPr id="19" name="WordArt 10">
            <a:extLst>
              <a:ext uri="{FF2B5EF4-FFF2-40B4-BE49-F238E27FC236}">
                <a16:creationId xmlns:a16="http://schemas.microsoft.com/office/drawing/2014/main" id="{CA1F5995-E75A-4244-8B12-42A976E317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14734" y="5178653"/>
            <a:ext cx="2160588" cy="577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aller voir, visiter</a:t>
            </a:r>
          </a:p>
        </p:txBody>
      </p:sp>
      <p:sp>
        <p:nvSpPr>
          <p:cNvPr id="20" name="WordArt 11">
            <a:extLst>
              <a:ext uri="{FF2B5EF4-FFF2-40B4-BE49-F238E27FC236}">
                <a16:creationId xmlns:a16="http://schemas.microsoft.com/office/drawing/2014/main" id="{ECF0E303-E97F-4E83-A269-659FBD3E174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255470">
            <a:off x="4778039" y="5265039"/>
            <a:ext cx="1800225" cy="577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demander des avis</a:t>
            </a:r>
          </a:p>
        </p:txBody>
      </p:sp>
      <p:sp>
        <p:nvSpPr>
          <p:cNvPr id="21" name="WordArt 12">
            <a:extLst>
              <a:ext uri="{FF2B5EF4-FFF2-40B4-BE49-F238E27FC236}">
                <a16:creationId xmlns:a16="http://schemas.microsoft.com/office/drawing/2014/main" id="{BD5A25FA-AB68-454D-90AC-411BB48428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30558" y="4170541"/>
            <a:ext cx="2519363" cy="577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te faire une idée concrète</a:t>
            </a:r>
          </a:p>
        </p:txBody>
      </p:sp>
      <p:sp>
        <p:nvSpPr>
          <p:cNvPr id="22" name="WordArt 13">
            <a:extLst>
              <a:ext uri="{FF2B5EF4-FFF2-40B4-BE49-F238E27FC236}">
                <a16:creationId xmlns:a16="http://schemas.microsoft.com/office/drawing/2014/main" id="{4DB58D94-F7AF-4016-A6FB-45F573C01B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255470">
            <a:off x="7428202" y="2173226"/>
            <a:ext cx="2228850" cy="577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t'informer sur internet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A64E9D46-274B-403B-8BB0-54831D28A3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7950" y="6241829"/>
            <a:ext cx="1506220" cy="37719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6DE5ED65-ED2D-4C16-8017-469BDF678A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4370" y="6245004"/>
            <a:ext cx="1539875" cy="37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9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500"/>
                            </p:stCondLst>
                            <p:childTnLst>
                              <p:par>
                                <p:cTn id="1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C0A44D8-E7C8-4F29-B12B-A03E4BADF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fr-BE" dirty="0"/>
              <a:t>Le Centre PMS est à ton écoute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639B4E-856E-4A9E-ADB8-0BF90A2BE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007" y="2654235"/>
            <a:ext cx="10740519" cy="3959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>
                <a:solidFill>
                  <a:srgbClr val="002060"/>
                </a:solidFill>
              </a:rPr>
              <a:t>			Tu peux nous envoyer un message </a:t>
            </a:r>
            <a:endParaRPr lang="fr-FR" dirty="0"/>
          </a:p>
          <a:p>
            <a:pPr marL="0" indent="0">
              <a:buNone/>
            </a:pPr>
            <a:endParaRPr lang="fr-BE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BE" dirty="0">
                <a:solidFill>
                  <a:srgbClr val="002060"/>
                </a:solidFill>
              </a:rPr>
              <a:t>ou nous téléphoner </a:t>
            </a:r>
          </a:p>
          <a:p>
            <a:pPr marL="0" indent="0">
              <a:buNone/>
            </a:pPr>
            <a:endParaRPr lang="fr-BE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BE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fr-BE" dirty="0">
                <a:solidFill>
                  <a:srgbClr val="002060"/>
                </a:solidFill>
              </a:rPr>
              <a:t>Ou visiter notre site</a:t>
            </a:r>
          </a:p>
          <a:p>
            <a:pPr marL="0" indent="0" algn="ctr">
              <a:buNone/>
            </a:pPr>
            <a:r>
              <a:rPr lang="fr-BE" dirty="0">
                <a:solidFill>
                  <a:srgbClr val="002060"/>
                </a:solidFill>
              </a:rPr>
              <a:t>cpmslibreshw.be</a:t>
            </a:r>
          </a:p>
          <a:p>
            <a:endParaRPr lang="fr-FR">
              <a:solidFill>
                <a:srgbClr val="002060"/>
              </a:solidFill>
            </a:endParaRPr>
          </a:p>
        </p:txBody>
      </p:sp>
      <p:pic>
        <p:nvPicPr>
          <p:cNvPr id="5" name="Image 4" descr="Une image contenant alimentation, dessin, signe&#10;&#10;Description générée automatiquement">
            <a:hlinkClick r:id="rId2"/>
            <a:extLst>
              <a:ext uri="{FF2B5EF4-FFF2-40B4-BE49-F238E27FC236}">
                <a16:creationId xmlns:a16="http://schemas.microsoft.com/office/drawing/2014/main" id="{D1F7414B-B8B2-4B99-B23D-B791C8D581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90"/>
          <a:stretch/>
        </p:blipFill>
        <p:spPr>
          <a:xfrm>
            <a:off x="8249178" y="2635921"/>
            <a:ext cx="1643435" cy="1521994"/>
          </a:xfrm>
          <a:prstGeom prst="rect">
            <a:avLst/>
          </a:prstGeom>
        </p:spPr>
      </p:pic>
      <p:pic>
        <p:nvPicPr>
          <p:cNvPr id="7" name="Image 6" descr="Une image contenant alimentation, main, tenant, télécommande&#10;&#10;Description générée automatiquement">
            <a:extLst>
              <a:ext uri="{FF2B5EF4-FFF2-40B4-BE49-F238E27FC236}">
                <a16:creationId xmlns:a16="http://schemas.microsoft.com/office/drawing/2014/main" id="{6ACAA707-41BC-40F9-9DCC-41AE9109EB0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6" t="17760" r="3724" b="3824"/>
          <a:stretch/>
        </p:blipFill>
        <p:spPr>
          <a:xfrm>
            <a:off x="3580317" y="3948546"/>
            <a:ext cx="2079259" cy="13260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40A02C-58C1-4D10-A8AE-1AF94D2C7AB7}"/>
              </a:ext>
            </a:extLst>
          </p:cNvPr>
          <p:cNvSpPr/>
          <p:nvPr/>
        </p:nvSpPr>
        <p:spPr>
          <a:xfrm>
            <a:off x="5659575" y="4367284"/>
            <a:ext cx="39292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GSM (voir notre site)</a:t>
            </a:r>
            <a:endParaRPr lang="fr-FR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5" name="Image 14" descr="Une image contenant dessin&#10;&#10;Description générée automatiquement">
            <a:hlinkClick r:id="rId5"/>
            <a:extLst>
              <a:ext uri="{FF2B5EF4-FFF2-40B4-BE49-F238E27FC236}">
                <a16:creationId xmlns:a16="http://schemas.microsoft.com/office/drawing/2014/main" id="{6DFF4FB7-F518-491A-A3A0-8092BA0585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9908" y="5166643"/>
            <a:ext cx="2600717" cy="110059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5E92B13-C634-412B-82FE-B7F56F0605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4879" y="6278900"/>
            <a:ext cx="1506220" cy="37719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6709D13-D845-4EE8-A3C8-3D0D3028C8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299" y="6282075"/>
            <a:ext cx="1539875" cy="37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06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0DB20E-590F-4104-8C57-8DD2C676A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28351"/>
          </a:xfrm>
        </p:spPr>
        <p:txBody>
          <a:bodyPr>
            <a:normAutofit/>
          </a:bodyPr>
          <a:lstStyle/>
          <a:p>
            <a:r>
              <a:rPr lang="fr-BE"/>
              <a:t>Choisir ?</a:t>
            </a:r>
            <a:br>
              <a:rPr lang="fr-BE"/>
            </a:br>
            <a:br>
              <a:rPr lang="fr-BE"/>
            </a:br>
            <a:r>
              <a:rPr lang="fr-BE"/>
              <a:t>Pourquoi ?</a:t>
            </a:r>
            <a:br>
              <a:rPr lang="fr-BE"/>
            </a:br>
            <a:r>
              <a:rPr lang="fr-BE"/>
              <a:t>Comment ?</a:t>
            </a:r>
            <a:endParaRPr lang="fr-FR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Image 8" descr="Une image contenant dessin&#10;&#10;Description générée automatiquement">
            <a:hlinkClick r:id="rId2" action="ppaction://hlinksldjump"/>
            <a:extLst>
              <a:ext uri="{FF2B5EF4-FFF2-40B4-BE49-F238E27FC236}">
                <a16:creationId xmlns:a16="http://schemas.microsoft.com/office/drawing/2014/main" id="{AB45C580-059F-4465-949B-3D760D4DA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63" y="5647174"/>
            <a:ext cx="2120415" cy="897335"/>
          </a:xfrm>
          <a:prstGeom prst="rect">
            <a:avLst/>
          </a:prstGeom>
        </p:spPr>
      </p:pic>
      <p:grpSp>
        <p:nvGrpSpPr>
          <p:cNvPr id="11" name="Group 24">
            <a:extLst>
              <a:ext uri="{FF2B5EF4-FFF2-40B4-BE49-F238E27FC236}">
                <a16:creationId xmlns:a16="http://schemas.microsoft.com/office/drawing/2014/main" id="{9EFDDF40-59AF-4484-8BF8-134D3D046B72}"/>
              </a:ext>
            </a:extLst>
          </p:cNvPr>
          <p:cNvGrpSpPr>
            <a:grpSpLocks/>
          </p:cNvGrpSpPr>
          <p:nvPr/>
        </p:nvGrpSpPr>
        <p:grpSpPr bwMode="auto">
          <a:xfrm>
            <a:off x="4307462" y="757675"/>
            <a:ext cx="7334250" cy="4889500"/>
            <a:chOff x="518" y="940"/>
            <a:chExt cx="4620" cy="3080"/>
          </a:xfrm>
        </p:grpSpPr>
        <p:sp>
          <p:nvSpPr>
            <p:cNvPr id="14" name="Text Box 13">
              <a:extLst>
                <a:ext uri="{FF2B5EF4-FFF2-40B4-BE49-F238E27FC236}">
                  <a16:creationId xmlns:a16="http://schemas.microsoft.com/office/drawing/2014/main" id="{0296D516-46B1-404E-A68C-20476EBF39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" y="940"/>
              <a:ext cx="4620" cy="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BE" altLang="fr-FR" sz="2000">
                  <a:latin typeface="Corbel" panose="020B0503020204020204" pitchFamily="34" charset="0"/>
                  <a:cs typeface="Calibri" panose="020F0502020204030204" pitchFamily="34" charset="0"/>
                </a:rPr>
                <a:t>Tu as eu l’occasion de t’observer</a:t>
              </a:r>
            </a:p>
            <a:p>
              <a:pPr algn="just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BE" altLang="fr-FR" sz="2000">
                  <a:latin typeface="Corbel" panose="020B0503020204020204" pitchFamily="34" charset="0"/>
                  <a:cs typeface="Calibri" panose="020F0502020204030204" pitchFamily="34" charset="0"/>
                </a:rPr>
                <a:t>Tu t’es vu apprendre</a:t>
              </a:r>
            </a:p>
            <a:p>
              <a:pPr algn="just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BE" altLang="fr-FR" sz="2000">
                  <a:latin typeface="Corbel" panose="020B0503020204020204" pitchFamily="34" charset="0"/>
                  <a:cs typeface="Calibri" panose="020F0502020204030204" pitchFamily="34" charset="0"/>
                </a:rPr>
                <a:t>Tu sais mieux ce que tu aimes,</a:t>
              </a:r>
            </a:p>
            <a:p>
              <a:pPr algn="just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BE" altLang="fr-FR" sz="2000">
                  <a:latin typeface="Corbel" panose="020B0503020204020204" pitchFamily="34" charset="0"/>
                  <a:cs typeface="Calibri" panose="020F0502020204030204" pitchFamily="34" charset="0"/>
                </a:rPr>
                <a:t>Tu as découvert où tu es plus fort,</a:t>
              </a:r>
            </a:p>
            <a:p>
              <a:pPr algn="just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BE" altLang="fr-FR" sz="2000">
                  <a:latin typeface="Corbel" panose="020B0503020204020204" pitchFamily="34" charset="0"/>
                  <a:cs typeface="Calibri" panose="020F0502020204030204" pitchFamily="34" charset="0"/>
                </a:rPr>
                <a:t>Tu sais ce qui te convient,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BE" altLang="fr-FR" sz="2000">
                  <a:latin typeface="Corbel" panose="020B0503020204020204" pitchFamily="34" charset="0"/>
                  <a:cs typeface="Calibri" panose="020F0502020204030204" pitchFamily="34" charset="0"/>
                </a:rPr>
                <a:t>Tu as vécu plein d’expériences </a:t>
              </a:r>
              <a:r>
                <a:rPr lang="fr-BE" altLang="fr-FR" sz="1800">
                  <a:latin typeface="Corbel" panose="020B0503020204020204" pitchFamily="34" charset="0"/>
                  <a:cs typeface="Calibri" panose="020F0502020204030204" pitchFamily="34" charset="0"/>
                </a:rPr>
                <a:t>(scolaires ou non, sportives, artistiques, concrètes, relationnelles,…)</a:t>
              </a:r>
              <a:endParaRPr lang="fr-FR" altLang="fr-FR" sz="2400">
                <a:latin typeface="Corbel" panose="020B050302020402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5" name="Picture 17" descr="ORGUEIL">
              <a:extLst>
                <a:ext uri="{FF2B5EF4-FFF2-40B4-BE49-F238E27FC236}">
                  <a16:creationId xmlns:a16="http://schemas.microsoft.com/office/drawing/2014/main" id="{09956DDB-FEC2-46FF-BF7B-981F028AFC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" y="2243"/>
              <a:ext cx="2010" cy="1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B4A1A188-8A9C-4F72-9DFB-3175637FCA7F}"/>
              </a:ext>
            </a:extLst>
          </p:cNvPr>
          <p:cNvGrpSpPr>
            <a:grpSpLocks/>
          </p:cNvGrpSpPr>
          <p:nvPr/>
        </p:nvGrpSpPr>
        <p:grpSpPr bwMode="auto">
          <a:xfrm>
            <a:off x="3661878" y="2826188"/>
            <a:ext cx="6433751" cy="3346450"/>
            <a:chOff x="384" y="1008"/>
            <a:chExt cx="5184" cy="2108"/>
          </a:xfrm>
        </p:grpSpPr>
        <p:sp>
          <p:nvSpPr>
            <p:cNvPr id="17" name="Text Box 14">
              <a:extLst>
                <a:ext uri="{FF2B5EF4-FFF2-40B4-BE49-F238E27FC236}">
                  <a16:creationId xmlns:a16="http://schemas.microsoft.com/office/drawing/2014/main" id="{BBC80F8A-AF86-492C-8BE7-1891F9745F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476"/>
              <a:ext cx="5184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BE" altLang="fr-FR" sz="2000">
                  <a:latin typeface="Corbel" panose="020B0503020204020204" pitchFamily="34" charset="0"/>
                  <a:cs typeface="Calibri" panose="020F0502020204030204" pitchFamily="34" charset="0"/>
                </a:rPr>
                <a:t>A la fin de ce cycle d’observation, tu peux faire des choix pour la suite de tes études secondaires, notamment en tenant compte de toutes ces expériences. </a:t>
              </a:r>
              <a:endParaRPr lang="fr-FR" altLang="fr-FR" sz="2000">
                <a:latin typeface="Corbel" panose="020B050302020402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8" name="Picture 19" descr="FINIR">
              <a:extLst>
                <a:ext uri="{FF2B5EF4-FFF2-40B4-BE49-F238E27FC236}">
                  <a16:creationId xmlns:a16="http://schemas.microsoft.com/office/drawing/2014/main" id="{A97F0344-EF85-41C2-A886-7CD1FBFA6A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008"/>
              <a:ext cx="2090" cy="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E4BA4A5C-D478-4EFC-8F18-24D3C63B2E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7950" y="6241829"/>
            <a:ext cx="1506220" cy="37719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2DF411A-9A8B-489E-A7E6-65E216EE58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4370" y="6245004"/>
            <a:ext cx="1539875" cy="37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2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0DB20E-590F-4104-8C57-8DD2C676A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28351"/>
          </a:xfrm>
        </p:spPr>
        <p:txBody>
          <a:bodyPr>
            <a:normAutofit/>
          </a:bodyPr>
          <a:lstStyle/>
          <a:p>
            <a:r>
              <a:rPr lang="fr-BE"/>
              <a:t>Réfléchir </a:t>
            </a:r>
            <a:br>
              <a:rPr lang="fr-BE"/>
            </a:br>
            <a:r>
              <a:rPr lang="fr-BE"/>
              <a:t>à ses choix</a:t>
            </a:r>
            <a:endParaRPr lang="fr-FR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Image 8" descr="Une image contenant dessin&#10;&#10;Description générée automatiquement">
            <a:hlinkClick r:id="rId2" action="ppaction://hlinksldjump"/>
            <a:extLst>
              <a:ext uri="{FF2B5EF4-FFF2-40B4-BE49-F238E27FC236}">
                <a16:creationId xmlns:a16="http://schemas.microsoft.com/office/drawing/2014/main" id="{AB45C580-059F-4465-949B-3D760D4DA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63" y="5647174"/>
            <a:ext cx="2120415" cy="897335"/>
          </a:xfrm>
          <a:prstGeom prst="rect">
            <a:avLst/>
          </a:prstGeom>
        </p:spPr>
      </p:pic>
      <p:sp>
        <p:nvSpPr>
          <p:cNvPr id="20" name="AutoShape 12">
            <a:extLst>
              <a:ext uri="{FF2B5EF4-FFF2-40B4-BE49-F238E27FC236}">
                <a16:creationId xmlns:a16="http://schemas.microsoft.com/office/drawing/2014/main" id="{92DA92DA-F113-4B8A-915C-6325DCEE8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814" y="2673936"/>
            <a:ext cx="7129463" cy="831850"/>
          </a:xfrm>
          <a:prstGeom prst="wedgeEllipseCallout">
            <a:avLst>
              <a:gd name="adj1" fmla="val 50555"/>
              <a:gd name="adj2" fmla="val 3844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  <a:ea typeface="ＭＳ Ｐゴシック" panose="020B0600070205080204" pitchFamily="34" charset="-128"/>
              </a:rPr>
              <a:t>Qu’est-ce qui me ressemble ?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  <a:ea typeface="ＭＳ Ｐゴシック" panose="020B0600070205080204" pitchFamily="34" charset="-128"/>
              </a:rPr>
              <a:t>Qu’est-ce que je sais bien faire ?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rlin Sans FB" panose="020E0602020502020306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" name="AutoShape 12">
            <a:extLst>
              <a:ext uri="{FF2B5EF4-FFF2-40B4-BE49-F238E27FC236}">
                <a16:creationId xmlns:a16="http://schemas.microsoft.com/office/drawing/2014/main" id="{51717980-32BA-4C3D-9237-8137DE980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814" y="3819828"/>
            <a:ext cx="7129463" cy="831850"/>
          </a:xfrm>
          <a:prstGeom prst="wedgeEllipseCallout">
            <a:avLst>
              <a:gd name="adj1" fmla="val 51288"/>
              <a:gd name="adj2" fmla="val -6362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  <a:ea typeface="ＭＳ Ｐゴシック" panose="020B0600070205080204" pitchFamily="34" charset="-128"/>
              </a:rPr>
              <a:t>Je vais avoir besoin de quoi ?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  <a:ea typeface="ＭＳ Ｐゴシック" panose="020B0600070205080204" pitchFamily="34" charset="-128"/>
              </a:rPr>
              <a:t>Qu’est-ce qui sera important pour moi ?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rlin Sans FB" panose="020E0602020502020306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7A13F37-A6E5-486F-BB8A-5C6381664D4A}"/>
              </a:ext>
            </a:extLst>
          </p:cNvPr>
          <p:cNvSpPr txBox="1"/>
          <p:nvPr/>
        </p:nvSpPr>
        <p:spPr>
          <a:xfrm>
            <a:off x="3410364" y="2889806"/>
            <a:ext cx="200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>
                <a:solidFill>
                  <a:srgbClr val="FF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compétences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1C7A008-0318-4477-97EB-31A4FAD9C454}"/>
              </a:ext>
            </a:extLst>
          </p:cNvPr>
          <p:cNvSpPr txBox="1"/>
          <p:nvPr/>
        </p:nvSpPr>
        <p:spPr>
          <a:xfrm>
            <a:off x="3693894" y="403569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>
                <a:solidFill>
                  <a:srgbClr val="FF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valeurs</a:t>
            </a:r>
          </a:p>
        </p:txBody>
      </p:sp>
      <p:sp>
        <p:nvSpPr>
          <p:cNvPr id="24" name="AutoShape 12">
            <a:extLst>
              <a:ext uri="{FF2B5EF4-FFF2-40B4-BE49-F238E27FC236}">
                <a16:creationId xmlns:a16="http://schemas.microsoft.com/office/drawing/2014/main" id="{8E3C3CCA-5BD1-4E72-BCEF-2F8379873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442" y="1293339"/>
            <a:ext cx="7129463" cy="831850"/>
          </a:xfrm>
          <a:prstGeom prst="wedgeEllipseCallout">
            <a:avLst>
              <a:gd name="adj1" fmla="val 47990"/>
              <a:gd name="adj2" fmla="val 11382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  <a:ea typeface="ＭＳ Ｐゴシック" panose="020B0600070205080204" pitchFamily="34" charset="-128"/>
              </a:rPr>
              <a:t>Qu’est-ce qui m’intéresse ?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  <a:ea typeface="ＭＳ Ｐゴシック" panose="020B0600070205080204" pitchFamily="34" charset="-128"/>
              </a:rPr>
              <a:t>Qu’est-ce que je préfère ?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rlin Sans FB" panose="020E0602020502020306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EFBB93E-21B5-4B4B-8A8F-725BC1D2F7D5}"/>
              </a:ext>
            </a:extLst>
          </p:cNvPr>
          <p:cNvSpPr txBox="1"/>
          <p:nvPr/>
        </p:nvSpPr>
        <p:spPr>
          <a:xfrm>
            <a:off x="4208489" y="1462561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>
                <a:solidFill>
                  <a:srgbClr val="FF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intérêts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7D92B98E-A8B2-4BA8-9A88-0E93A95EB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667" y="2746021"/>
            <a:ext cx="1213209" cy="2609314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15EACEAE-25D2-4E82-804D-CB0D084675BA}"/>
              </a:ext>
            </a:extLst>
          </p:cNvPr>
          <p:cNvGrpSpPr/>
          <p:nvPr/>
        </p:nvGrpSpPr>
        <p:grpSpPr>
          <a:xfrm>
            <a:off x="3986332" y="1554703"/>
            <a:ext cx="7630546" cy="4391604"/>
            <a:chOff x="3986332" y="1554703"/>
            <a:chExt cx="7630546" cy="4391604"/>
          </a:xfrm>
        </p:grpSpPr>
        <p:pic>
          <p:nvPicPr>
            <p:cNvPr id="27" name="Picture 16" descr="EUREKA">
              <a:extLst>
                <a:ext uri="{FF2B5EF4-FFF2-40B4-BE49-F238E27FC236}">
                  <a16:creationId xmlns:a16="http://schemas.microsoft.com/office/drawing/2014/main" id="{E174C887-6FFB-4605-BD2A-A9FE1D380E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6332" y="3165007"/>
              <a:ext cx="927100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AutoShape 28">
              <a:extLst>
                <a:ext uri="{FF2B5EF4-FFF2-40B4-BE49-F238E27FC236}">
                  <a16:creationId xmlns:a16="http://schemas.microsoft.com/office/drawing/2014/main" id="{DC59C95A-5B58-4E70-AC91-A107EBE56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9940" y="1554703"/>
              <a:ext cx="5976938" cy="1080120"/>
            </a:xfrm>
            <a:prstGeom prst="wedgeRoundRectCallout">
              <a:avLst>
                <a:gd name="adj1" fmla="val -58145"/>
                <a:gd name="adj2" fmla="val 106173"/>
                <a:gd name="adj3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altLang="fr-FR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anose="020E0602020502020306" pitchFamily="34" charset="0"/>
                  <a:ea typeface="ＭＳ Ｐゴシック" panose="020B0600070205080204" pitchFamily="34" charset="-128"/>
                </a:rPr>
                <a:t>Je sais …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altLang="fr-FR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anose="020E0602020502020306" pitchFamily="34" charset="0"/>
                  <a:ea typeface="ＭＳ Ｐゴシック" panose="020B0600070205080204" pitchFamily="34" charset="-128"/>
                </a:rPr>
                <a:t>je vais réfléchir à 3 questions importantes !</a:t>
              </a:r>
              <a:endParaRPr kumimoji="0" lang="fr-FR" altLang="fr-F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  <a:ea typeface="ＭＳ Ｐゴシック" panose="020B0600070205080204" pitchFamily="34" charset="-128"/>
              </a:endParaRPr>
            </a:p>
          </p:txBody>
        </p:sp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id="{8E60224A-3544-4176-AC49-B9D0AA019F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7950" y="6241829"/>
            <a:ext cx="1506220" cy="37719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5924930-39B9-4A07-99A0-208AE76FFB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4370" y="6245004"/>
            <a:ext cx="1539875" cy="37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3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/>
      <p:bldP spid="24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0DB20E-590F-4104-8C57-8DD2C676A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28351"/>
          </a:xfrm>
        </p:spPr>
        <p:txBody>
          <a:bodyPr>
            <a:normAutofit/>
          </a:bodyPr>
          <a:lstStyle/>
          <a:p>
            <a:r>
              <a:rPr lang="fr-BE"/>
              <a:t>Mes intérêts</a:t>
            </a:r>
            <a:endParaRPr lang="fr-FR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Image 8" descr="Une image contenant dessin&#10;&#10;Description générée automatiquement">
            <a:hlinkClick r:id="rId2" action="ppaction://hlinksldjump"/>
            <a:extLst>
              <a:ext uri="{FF2B5EF4-FFF2-40B4-BE49-F238E27FC236}">
                <a16:creationId xmlns:a16="http://schemas.microsoft.com/office/drawing/2014/main" id="{AB45C580-059F-4465-949B-3D760D4DA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63" y="5647174"/>
            <a:ext cx="2120415" cy="89733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2E55067-8EBD-4044-B7DE-83E59B843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0684" y="313492"/>
            <a:ext cx="2591842" cy="228691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127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5E5CE03-7FA7-4399-A954-1064481947D6}"/>
              </a:ext>
            </a:extLst>
          </p:cNvPr>
          <p:cNvSpPr txBox="1"/>
          <p:nvPr/>
        </p:nvSpPr>
        <p:spPr>
          <a:xfrm>
            <a:off x="4744936" y="885335"/>
            <a:ext cx="5040560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>
                <a:solidFill>
                  <a:srgbClr val="256B9C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Les choses que j’aime faire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>
                <a:solidFill>
                  <a:srgbClr val="256B9C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Les cours que je préfère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>
                <a:solidFill>
                  <a:srgbClr val="256B9C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Ce qui me fait rêver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05EC761-E6EF-4954-AF24-A43993C0EBE3}"/>
              </a:ext>
            </a:extLst>
          </p:cNvPr>
          <p:cNvGrpSpPr/>
          <p:nvPr/>
        </p:nvGrpSpPr>
        <p:grpSpPr>
          <a:xfrm>
            <a:off x="5742366" y="2046834"/>
            <a:ext cx="1675818" cy="1628800"/>
            <a:chOff x="2843882" y="2443659"/>
            <a:chExt cx="1675818" cy="1628800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DE7AFB13-A753-4DEE-8A5F-F6F16563B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43882" y="2443659"/>
              <a:ext cx="1596224" cy="162880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55C4A50-E3F1-4263-8906-1E6AD49345F5}"/>
                </a:ext>
              </a:extLst>
            </p:cNvPr>
            <p:cNvSpPr/>
            <p:nvPr/>
          </p:nvSpPr>
          <p:spPr>
            <a:xfrm>
              <a:off x="3101284" y="3284601"/>
              <a:ext cx="1418416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400" b="1">
                  <a:ln w="9525">
                    <a:solidFill>
                      <a:srgbClr val="EAEAEA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12700" dist="38100" dir="2700000" algn="tl" rotWithShape="0">
                      <a:srgbClr val="EAEAEA">
                        <a:lumMod val="50000"/>
                      </a:srgbClr>
                    </a:outerShdw>
                  </a:effectLst>
                  <a:latin typeface="Verdana" panose="020B0604030504040204" pitchFamily="34" charset="0"/>
                  <a:ea typeface="ＭＳ Ｐゴシック" panose="020B0600070205080204" pitchFamily="34" charset="-128"/>
                </a:rPr>
                <a:t>Sport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BB9667E0-5BE2-4B0B-9D80-A486191C649F}"/>
              </a:ext>
            </a:extLst>
          </p:cNvPr>
          <p:cNvGrpSpPr/>
          <p:nvPr/>
        </p:nvGrpSpPr>
        <p:grpSpPr>
          <a:xfrm>
            <a:off x="7731210" y="4346886"/>
            <a:ext cx="2567877" cy="1674017"/>
            <a:chOff x="5166743" y="4941168"/>
            <a:chExt cx="2574782" cy="1674017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DC1CDECF-90CF-430A-9B25-31900A218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38996" y="4941168"/>
              <a:ext cx="1630277" cy="1658043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BB6F821-3002-4AEE-AABF-4530EEC1F6EE}"/>
                </a:ext>
              </a:extLst>
            </p:cNvPr>
            <p:cNvSpPr/>
            <p:nvPr/>
          </p:nvSpPr>
          <p:spPr>
            <a:xfrm>
              <a:off x="5166743" y="6153520"/>
              <a:ext cx="257478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400" b="1">
                  <a:ln w="9525">
                    <a:solidFill>
                      <a:srgbClr val="EAEAEA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12700" dist="38100" dir="2700000" algn="tl" rotWithShape="0">
                      <a:srgbClr val="EAEAEA">
                        <a:lumMod val="50000"/>
                      </a:srgbClr>
                    </a:outerShdw>
                  </a:effectLst>
                  <a:latin typeface="Verdana" panose="020B0604030504040204" pitchFamily="34" charset="0"/>
                  <a:ea typeface="ＭＳ Ｐゴシック" panose="020B0600070205080204" pitchFamily="34" charset="-128"/>
                </a:rPr>
                <a:t>Connaissance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18B96B85-0A89-4D50-810B-AAA05E3C881D}"/>
              </a:ext>
            </a:extLst>
          </p:cNvPr>
          <p:cNvGrpSpPr/>
          <p:nvPr/>
        </p:nvGrpSpPr>
        <p:grpSpPr>
          <a:xfrm>
            <a:off x="9711436" y="2643379"/>
            <a:ext cx="2308101" cy="1583730"/>
            <a:chOff x="6812952" y="3040204"/>
            <a:chExt cx="2308101" cy="1583730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39AAA1C0-0C6B-4BDE-A909-C9C529D5E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03981" y="3040204"/>
              <a:ext cx="1583730" cy="158373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B8C7E7F-6B3E-4542-BD4B-4882F80C6F88}"/>
                </a:ext>
              </a:extLst>
            </p:cNvPr>
            <p:cNvSpPr/>
            <p:nvPr/>
          </p:nvSpPr>
          <p:spPr>
            <a:xfrm>
              <a:off x="6812952" y="3258059"/>
              <a:ext cx="230810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400" b="1">
                  <a:ln w="9525">
                    <a:solidFill>
                      <a:srgbClr val="EAEAEA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12700" dist="38100" dir="2700000" algn="tl" rotWithShape="0">
                      <a:srgbClr val="EAEAEA">
                        <a:lumMod val="50000"/>
                      </a:srgbClr>
                    </a:outerShdw>
                  </a:effectLst>
                  <a:latin typeface="Verdana" panose="020B0604030504040204" pitchFamily="34" charset="0"/>
                  <a:ea typeface="ＭＳ Ｐゴシック" panose="020B0600070205080204" pitchFamily="34" charset="-128"/>
                </a:rPr>
                <a:t>Evénements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E55B2DF5-FD76-4264-8707-93835ED825A4}"/>
              </a:ext>
            </a:extLst>
          </p:cNvPr>
          <p:cNvGrpSpPr/>
          <p:nvPr/>
        </p:nvGrpSpPr>
        <p:grpSpPr>
          <a:xfrm>
            <a:off x="3308951" y="2184097"/>
            <a:ext cx="1818454" cy="1711112"/>
            <a:chOff x="410467" y="2580922"/>
            <a:chExt cx="1818454" cy="1711112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804DE408-BEE3-4AC4-AA2D-5F0EF6BCA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2568" y="2580922"/>
              <a:ext cx="1627298" cy="1627298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AD6AD52-8EFF-4D0D-A7C3-45BB8569EF62}"/>
                </a:ext>
              </a:extLst>
            </p:cNvPr>
            <p:cNvSpPr/>
            <p:nvPr/>
          </p:nvSpPr>
          <p:spPr>
            <a:xfrm>
              <a:off x="410467" y="3830369"/>
              <a:ext cx="1818454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400" b="1">
                  <a:ln w="9525">
                    <a:solidFill>
                      <a:srgbClr val="EAEAEA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12700" dist="38100" dir="2700000" algn="tl" rotWithShape="0">
                      <a:srgbClr val="EAEAEA">
                        <a:lumMod val="50000"/>
                      </a:srgbClr>
                    </a:outerShdw>
                  </a:effectLst>
                  <a:latin typeface="Verdana" panose="020B0604030504040204" pitchFamily="34" charset="0"/>
                  <a:ea typeface="ＭＳ Ｐゴシック" panose="020B0600070205080204" pitchFamily="34" charset="-128"/>
                </a:rPr>
                <a:t>Sciences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2FA484FE-2C08-4B5A-9DA5-C7365B0A58E2}"/>
              </a:ext>
            </a:extLst>
          </p:cNvPr>
          <p:cNvGrpSpPr/>
          <p:nvPr/>
        </p:nvGrpSpPr>
        <p:grpSpPr>
          <a:xfrm>
            <a:off x="3816355" y="4924176"/>
            <a:ext cx="1598384" cy="1560644"/>
            <a:chOff x="917871" y="5321001"/>
            <a:chExt cx="1598384" cy="1560644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762CD7B8-BEC5-4F56-9C07-DE93F819B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7871" y="5321001"/>
              <a:ext cx="1560644" cy="156064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6C2ED77-E223-497A-A794-500FFD30C48F}"/>
                </a:ext>
              </a:extLst>
            </p:cNvPr>
            <p:cNvSpPr/>
            <p:nvPr/>
          </p:nvSpPr>
          <p:spPr>
            <a:xfrm>
              <a:off x="954489" y="5457633"/>
              <a:ext cx="1561766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400" b="1">
                  <a:ln w="9525">
                    <a:solidFill>
                      <a:srgbClr val="EAEAEA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12700" dist="38100" dir="2700000" algn="tl" rotWithShape="0">
                      <a:srgbClr val="EAEAEA">
                        <a:lumMod val="50000"/>
                      </a:srgbClr>
                    </a:outerShdw>
                  </a:effectLst>
                  <a:latin typeface="Verdana" panose="020B0604030504040204" pitchFamily="34" charset="0"/>
                  <a:ea typeface="ＭＳ Ｐゴシック" panose="020B0600070205080204" pitchFamily="34" charset="-128"/>
                </a:rPr>
                <a:t>Nature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6D91BD48-31FE-4823-B7C0-3CAA16865DAF}"/>
              </a:ext>
            </a:extLst>
          </p:cNvPr>
          <p:cNvGrpSpPr/>
          <p:nvPr/>
        </p:nvGrpSpPr>
        <p:grpSpPr>
          <a:xfrm>
            <a:off x="7774899" y="2474020"/>
            <a:ext cx="1871792" cy="1753089"/>
            <a:chOff x="4876415" y="2870845"/>
            <a:chExt cx="1871792" cy="1753089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F638F309-28A8-4679-B25A-F8F5E58C2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55067" y="2870845"/>
              <a:ext cx="1533953" cy="1753089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BEF23A7-87F3-48EF-86F8-566E210CEF08}"/>
                </a:ext>
              </a:extLst>
            </p:cNvPr>
            <p:cNvSpPr/>
            <p:nvPr/>
          </p:nvSpPr>
          <p:spPr>
            <a:xfrm>
              <a:off x="4876415" y="4021042"/>
              <a:ext cx="187179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400" b="1">
                  <a:ln w="9525">
                    <a:solidFill>
                      <a:srgbClr val="EAEAEA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12700" dist="38100" dir="2700000" algn="tl" rotWithShape="0">
                      <a:srgbClr val="EAEAEA">
                        <a:lumMod val="50000"/>
                      </a:srgbClr>
                    </a:outerShdw>
                  </a:effectLst>
                  <a:latin typeface="Verdana" panose="020B0604030504040204" pitchFamily="34" charset="0"/>
                  <a:ea typeface="ＭＳ Ｐゴシック" panose="020B0600070205080204" pitchFamily="34" charset="-128"/>
                </a:rPr>
                <a:t>Bricolage</a:t>
              </a:r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3A45D4C6-8C61-4450-A29F-D7B6E9D3EF83}"/>
              </a:ext>
            </a:extLst>
          </p:cNvPr>
          <p:cNvGrpSpPr/>
          <p:nvPr/>
        </p:nvGrpSpPr>
        <p:grpSpPr>
          <a:xfrm>
            <a:off x="5229162" y="3793205"/>
            <a:ext cx="2377441" cy="1274718"/>
            <a:chOff x="2330678" y="4190030"/>
            <a:chExt cx="2377441" cy="1274718"/>
          </a:xfrm>
        </p:grpSpPr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51F25AA5-7970-4BB2-A602-FA3D06417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538895" y="4190030"/>
              <a:ext cx="1898370" cy="1274718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64141CF-FFB8-4304-9333-1A394BB7FCDB}"/>
                </a:ext>
              </a:extLst>
            </p:cNvPr>
            <p:cNvSpPr/>
            <p:nvPr/>
          </p:nvSpPr>
          <p:spPr>
            <a:xfrm>
              <a:off x="2330678" y="4850362"/>
              <a:ext cx="237744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400" b="1">
                  <a:ln w="9525">
                    <a:solidFill>
                      <a:srgbClr val="EAEAEA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12700" dist="38100" dir="2700000" algn="tl" rotWithShape="0">
                      <a:srgbClr val="EAEAEA">
                        <a:lumMod val="50000"/>
                      </a:srgbClr>
                    </a:outerShdw>
                  </a:effectLst>
                  <a:latin typeface="Verdana" panose="020B0604030504040204" pitchFamily="34" charset="0"/>
                  <a:ea typeface="ＭＳ Ｐゴシック" panose="020B0600070205080204" pitchFamily="34" charset="-128"/>
                </a:rPr>
                <a:t>Rencontres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754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0DB20E-590F-4104-8C57-8DD2C676A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28351"/>
          </a:xfrm>
        </p:spPr>
        <p:txBody>
          <a:bodyPr>
            <a:normAutofit/>
          </a:bodyPr>
          <a:lstStyle/>
          <a:p>
            <a:r>
              <a:rPr lang="fr-BE"/>
              <a:t>Mes compétences</a:t>
            </a:r>
            <a:br>
              <a:rPr lang="fr-BE"/>
            </a:br>
            <a:br>
              <a:rPr lang="fr-BE"/>
            </a:br>
            <a:r>
              <a:rPr lang="fr-BE"/>
              <a:t>mes forces</a:t>
            </a:r>
            <a:endParaRPr lang="fr-FR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Image 8" descr="Une image contenant dessin&#10;&#10;Description générée automatiquement">
            <a:hlinkClick r:id="rId2" action="ppaction://hlinksldjump"/>
            <a:extLst>
              <a:ext uri="{FF2B5EF4-FFF2-40B4-BE49-F238E27FC236}">
                <a16:creationId xmlns:a16="http://schemas.microsoft.com/office/drawing/2014/main" id="{AB45C580-059F-4465-949B-3D760D4DA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63" y="5647174"/>
            <a:ext cx="2120415" cy="89733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FA88B1B-1CF7-4473-A113-FCEE1D8DD1C0}"/>
              </a:ext>
            </a:extLst>
          </p:cNvPr>
          <p:cNvSpPr txBox="1"/>
          <p:nvPr/>
        </p:nvSpPr>
        <p:spPr>
          <a:xfrm>
            <a:off x="4521334" y="350980"/>
            <a:ext cx="5040560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>
                <a:solidFill>
                  <a:srgbClr val="256B9C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Là où je me sens plus à l’aise, un peu différent des autres,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>
                <a:solidFill>
                  <a:srgbClr val="256B9C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Mon caractère, …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B792A54-082E-43DB-B517-66B7DA163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400" y="196168"/>
            <a:ext cx="2234673" cy="2004097"/>
          </a:xfrm>
          <a:prstGeom prst="ellipse">
            <a:avLst/>
          </a:prstGeom>
          <a:ln w="63500" cap="rnd">
            <a:noFill/>
          </a:ln>
          <a:effectLst>
            <a:innerShdw blurRad="63500" dist="50800" dir="54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4869020F-60FC-4B03-A506-FFE7E244D79E}"/>
              </a:ext>
            </a:extLst>
          </p:cNvPr>
          <p:cNvGrpSpPr/>
          <p:nvPr/>
        </p:nvGrpSpPr>
        <p:grpSpPr>
          <a:xfrm>
            <a:off x="3516356" y="1691850"/>
            <a:ext cx="1781861" cy="1813151"/>
            <a:chOff x="376979" y="2395903"/>
            <a:chExt cx="1781861" cy="1813151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01796D8E-705C-47D3-95F8-37314FA49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6979" y="2395903"/>
              <a:ext cx="1781861" cy="178186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C4C8B1F-353A-426B-92A6-700D00CBFA6C}"/>
                </a:ext>
              </a:extLst>
            </p:cNvPr>
            <p:cNvSpPr/>
            <p:nvPr/>
          </p:nvSpPr>
          <p:spPr>
            <a:xfrm>
              <a:off x="400294" y="3747389"/>
              <a:ext cx="164572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400" b="1">
                  <a:ln w="9525">
                    <a:solidFill>
                      <a:srgbClr val="EAEAEA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12700" dist="38100" dir="2700000" algn="tl" rotWithShape="0">
                      <a:srgbClr val="EAEAEA">
                        <a:lumMod val="50000"/>
                      </a:srgbClr>
                    </a:outerShdw>
                  </a:effectLst>
                  <a:latin typeface="Verdana" panose="020B0604030504040204" pitchFamily="34" charset="0"/>
                  <a:ea typeface="ＭＳ Ｐゴシック" panose="020B0600070205080204" pitchFamily="34" charset="-128"/>
                </a:rPr>
                <a:t>Curieux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70E21021-113F-4EFA-B0F6-8F13B94F0AE2}"/>
              </a:ext>
            </a:extLst>
          </p:cNvPr>
          <p:cNvGrpSpPr/>
          <p:nvPr/>
        </p:nvGrpSpPr>
        <p:grpSpPr>
          <a:xfrm>
            <a:off x="5598768" y="1529879"/>
            <a:ext cx="2052690" cy="1776556"/>
            <a:chOff x="2512771" y="2395903"/>
            <a:chExt cx="2052690" cy="1776556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B5B7DBB4-AE1A-4345-AEF7-C3CCA8E78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29824" y="2395903"/>
              <a:ext cx="2035637" cy="1776556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48F3858-4432-4825-BD2F-A65769457886}"/>
                </a:ext>
              </a:extLst>
            </p:cNvPr>
            <p:cNvSpPr/>
            <p:nvPr/>
          </p:nvSpPr>
          <p:spPr>
            <a:xfrm>
              <a:off x="2512771" y="3565432"/>
              <a:ext cx="1826689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400" b="1">
                  <a:ln w="9525">
                    <a:solidFill>
                      <a:srgbClr val="EAEAEA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12700" dist="38100" dir="2700000" algn="tl" rotWithShape="0">
                      <a:srgbClr val="EAEAEA">
                        <a:lumMod val="50000"/>
                      </a:srgbClr>
                    </a:outerShdw>
                  </a:effectLst>
                  <a:latin typeface="Verdana" panose="020B0604030504040204" pitchFamily="34" charset="0"/>
                  <a:ea typeface="ＭＳ Ｐゴシック" panose="020B0600070205080204" pitchFamily="34" charset="-128"/>
                </a:rPr>
                <a:t>Organisé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8A7E4A56-2FDB-4EEF-8A11-9CF78A32D60A}"/>
              </a:ext>
            </a:extLst>
          </p:cNvPr>
          <p:cNvGrpSpPr/>
          <p:nvPr/>
        </p:nvGrpSpPr>
        <p:grpSpPr>
          <a:xfrm>
            <a:off x="5651721" y="3505001"/>
            <a:ext cx="1935248" cy="1588815"/>
            <a:chOff x="2512344" y="4209054"/>
            <a:chExt cx="1935248" cy="1588815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7AFE5483-943C-44B9-89C1-5481D5D63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12344" y="4209054"/>
              <a:ext cx="1935248" cy="1460885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B87134F-0D53-4FFE-AA97-6838ECA862F3}"/>
                </a:ext>
              </a:extLst>
            </p:cNvPr>
            <p:cNvSpPr/>
            <p:nvPr/>
          </p:nvSpPr>
          <p:spPr>
            <a:xfrm>
              <a:off x="2606471" y="5336204"/>
              <a:ext cx="164572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400" b="1">
                  <a:ln w="9525">
                    <a:solidFill>
                      <a:srgbClr val="EAEAEA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12700" dist="38100" dir="2700000" algn="tl" rotWithShape="0">
                      <a:srgbClr val="EAEAEA">
                        <a:lumMod val="50000"/>
                      </a:srgbClr>
                    </a:outerShdw>
                  </a:effectLst>
                  <a:latin typeface="Verdana" panose="020B0604030504040204" pitchFamily="34" charset="0"/>
                  <a:ea typeface="ＭＳ Ｐゴシック" panose="020B0600070205080204" pitchFamily="34" charset="-128"/>
                </a:rPr>
                <a:t>Meneur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892DF2D2-47D2-4005-909C-4F2E09FE3F7F}"/>
              </a:ext>
            </a:extLst>
          </p:cNvPr>
          <p:cNvGrpSpPr/>
          <p:nvPr/>
        </p:nvGrpSpPr>
        <p:grpSpPr>
          <a:xfrm>
            <a:off x="3269182" y="3689048"/>
            <a:ext cx="2246080" cy="1958126"/>
            <a:chOff x="129805" y="4393101"/>
            <a:chExt cx="2246080" cy="1958126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C60A007D-EB0F-4E26-A6D8-7F72063C0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3147" y="4508753"/>
              <a:ext cx="1912738" cy="184247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A70073C-B868-4CCF-A60A-676AD0211C94}"/>
                </a:ext>
              </a:extLst>
            </p:cNvPr>
            <p:cNvSpPr/>
            <p:nvPr/>
          </p:nvSpPr>
          <p:spPr>
            <a:xfrm>
              <a:off x="129805" y="4393101"/>
              <a:ext cx="164572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400" b="1">
                  <a:ln w="9525">
                    <a:solidFill>
                      <a:srgbClr val="EAEAEA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12700" dist="38100" dir="2700000" algn="tl" rotWithShape="0">
                      <a:srgbClr val="EAEAEA">
                        <a:lumMod val="50000"/>
                      </a:srgbClr>
                    </a:outerShdw>
                  </a:effectLst>
                  <a:latin typeface="Verdana" panose="020B0604030504040204" pitchFamily="34" charset="0"/>
                  <a:ea typeface="ＭＳ Ｐゴシック" panose="020B0600070205080204" pitchFamily="34" charset="-128"/>
                </a:rPr>
                <a:t>Sportif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E23EB215-3913-4646-B68E-2FFDF2640652}"/>
              </a:ext>
            </a:extLst>
          </p:cNvPr>
          <p:cNvGrpSpPr/>
          <p:nvPr/>
        </p:nvGrpSpPr>
        <p:grpSpPr>
          <a:xfrm>
            <a:off x="7737343" y="1886642"/>
            <a:ext cx="2123023" cy="1752389"/>
            <a:chOff x="4572000" y="2180667"/>
            <a:chExt cx="2123023" cy="1752389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60A970A3-8781-48E0-A4D8-7B008F660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43863" y="2180667"/>
              <a:ext cx="1651160" cy="165116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84B2CFA-726A-457E-ABF5-DE1BF8E3F1F3}"/>
                </a:ext>
              </a:extLst>
            </p:cNvPr>
            <p:cNvSpPr/>
            <p:nvPr/>
          </p:nvSpPr>
          <p:spPr>
            <a:xfrm>
              <a:off x="4572000" y="3471391"/>
              <a:ext cx="164572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400" b="1">
                  <a:ln w="9525">
                    <a:solidFill>
                      <a:srgbClr val="EAEAEA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12700" dist="38100" dir="2700000" algn="tl" rotWithShape="0">
                      <a:srgbClr val="EAEAEA">
                        <a:lumMod val="50000"/>
                      </a:srgbClr>
                    </a:outerShdw>
                  </a:effectLst>
                  <a:latin typeface="Verdana" panose="020B0604030504040204" pitchFamily="34" charset="0"/>
                  <a:ea typeface="ＭＳ Ｐゴシック" panose="020B0600070205080204" pitchFamily="34" charset="-128"/>
                </a:rPr>
                <a:t>Créatif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71EE7601-771D-472C-868D-5746F119C5C7}"/>
              </a:ext>
            </a:extLst>
          </p:cNvPr>
          <p:cNvGrpSpPr/>
          <p:nvPr/>
        </p:nvGrpSpPr>
        <p:grpSpPr>
          <a:xfrm>
            <a:off x="10026095" y="3517035"/>
            <a:ext cx="1957593" cy="2042010"/>
            <a:chOff x="6886718" y="4221088"/>
            <a:chExt cx="1957593" cy="2042010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38B3D9C0-DAFC-470A-9F1B-420F52F595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5995" t="4851" r="14033" b="5464"/>
            <a:stretch/>
          </p:blipFill>
          <p:spPr>
            <a:xfrm>
              <a:off x="7118819" y="4419949"/>
              <a:ext cx="1725492" cy="1843149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84ECEAD-CE90-4EC5-AA04-F377C3037FD0}"/>
                </a:ext>
              </a:extLst>
            </p:cNvPr>
            <p:cNvSpPr/>
            <p:nvPr/>
          </p:nvSpPr>
          <p:spPr>
            <a:xfrm>
              <a:off x="6886718" y="4221088"/>
              <a:ext cx="164572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400" b="1">
                  <a:ln w="9525">
                    <a:solidFill>
                      <a:srgbClr val="EAEAEA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12700" dist="38100" dir="2700000" algn="tl" rotWithShape="0">
                      <a:srgbClr val="EAEAEA">
                        <a:lumMod val="50000"/>
                      </a:srgbClr>
                    </a:outerShdw>
                  </a:effectLst>
                  <a:latin typeface="Verdana" panose="020B0604030504040204" pitchFamily="34" charset="0"/>
                  <a:ea typeface="ＭＳ Ｐゴシック" panose="020B0600070205080204" pitchFamily="34" charset="-128"/>
                </a:rPr>
                <a:t>Patient</a:t>
              </a:r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D4AF676F-6AC0-4699-8512-832A98760A52}"/>
              </a:ext>
            </a:extLst>
          </p:cNvPr>
          <p:cNvGrpSpPr/>
          <p:nvPr/>
        </p:nvGrpSpPr>
        <p:grpSpPr>
          <a:xfrm>
            <a:off x="7603692" y="4485334"/>
            <a:ext cx="2377051" cy="2207143"/>
            <a:chOff x="4490360" y="4650857"/>
            <a:chExt cx="2377051" cy="2207143"/>
          </a:xfrm>
        </p:grpSpPr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D6A20FE8-86A2-4DAC-8ADA-01C9075D5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35340" y="4650857"/>
              <a:ext cx="1949516" cy="1832358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334A5EF-D16E-4E22-ACE7-6D6C540A03EE}"/>
                </a:ext>
              </a:extLst>
            </p:cNvPr>
            <p:cNvSpPr/>
            <p:nvPr/>
          </p:nvSpPr>
          <p:spPr>
            <a:xfrm>
              <a:off x="4490360" y="6396335"/>
              <a:ext cx="237705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400" b="1">
                  <a:ln w="9525">
                    <a:solidFill>
                      <a:srgbClr val="EAEAEA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12700" dist="38100" dir="2700000" algn="tl" rotWithShape="0">
                      <a:srgbClr val="EAEAEA">
                        <a:lumMod val="50000"/>
                      </a:srgbClr>
                    </a:outerShdw>
                  </a:effectLst>
                  <a:latin typeface="Verdana" panose="020B0604030504040204" pitchFamily="34" charset="0"/>
                  <a:ea typeface="ＭＳ Ｐゴシック" panose="020B0600070205080204" pitchFamily="34" charset="-128"/>
                </a:rPr>
                <a:t>Débrouillard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023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0DB20E-590F-4104-8C57-8DD2C676A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28351"/>
          </a:xfrm>
        </p:spPr>
        <p:txBody>
          <a:bodyPr>
            <a:normAutofit/>
          </a:bodyPr>
          <a:lstStyle/>
          <a:p>
            <a:r>
              <a:rPr lang="fr-BE"/>
              <a:t>Mes valeurs</a:t>
            </a:r>
            <a:endParaRPr lang="fr-FR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Image 8" descr="Une image contenant dessin&#10;&#10;Description générée automatiquement">
            <a:hlinkClick r:id="rId2" action="ppaction://hlinksldjump"/>
            <a:extLst>
              <a:ext uri="{FF2B5EF4-FFF2-40B4-BE49-F238E27FC236}">
                <a16:creationId xmlns:a16="http://schemas.microsoft.com/office/drawing/2014/main" id="{AB45C580-059F-4465-949B-3D760D4DA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63" y="5647174"/>
            <a:ext cx="2120415" cy="89733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885811A-CC94-4623-A7EF-B3D3332BBA21}"/>
              </a:ext>
            </a:extLst>
          </p:cNvPr>
          <p:cNvSpPr txBox="1"/>
          <p:nvPr/>
        </p:nvSpPr>
        <p:spPr>
          <a:xfrm>
            <a:off x="4208489" y="660921"/>
            <a:ext cx="5703031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>
                <a:solidFill>
                  <a:srgbClr val="256B9C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Ce que je cherche, ce que j’espère,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>
                <a:solidFill>
                  <a:srgbClr val="256B9C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ce qui me motive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C614DFB-40BD-4F8D-810F-061654679784}"/>
              </a:ext>
            </a:extLst>
          </p:cNvPr>
          <p:cNvGrpSpPr/>
          <p:nvPr/>
        </p:nvGrpSpPr>
        <p:grpSpPr>
          <a:xfrm>
            <a:off x="3449975" y="1828969"/>
            <a:ext cx="1991883" cy="1613793"/>
            <a:chOff x="395536" y="2492896"/>
            <a:chExt cx="1991883" cy="1613793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900773B8-F33B-424C-AA78-63B33C595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536" y="2492896"/>
              <a:ext cx="1991883" cy="149391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08F7BE-36CC-4FF0-8A5E-555AAEF0C497}"/>
                </a:ext>
              </a:extLst>
            </p:cNvPr>
            <p:cNvSpPr/>
            <p:nvPr/>
          </p:nvSpPr>
          <p:spPr>
            <a:xfrm>
              <a:off x="482075" y="3645024"/>
              <a:ext cx="1818803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400" b="1">
                  <a:ln w="9525">
                    <a:solidFill>
                      <a:srgbClr val="EAEAEA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12700" dist="38100" dir="2700000" algn="tl" rotWithShape="0">
                      <a:srgbClr val="EAEAEA">
                        <a:lumMod val="50000"/>
                      </a:srgbClr>
                    </a:outerShdw>
                  </a:effectLst>
                  <a:latin typeface="Verdana" panose="020B0604030504040204" pitchFamily="34" charset="0"/>
                  <a:ea typeface="ＭＳ Ｐゴシック" panose="020B0600070205080204" pitchFamily="34" charset="-128"/>
                </a:rPr>
                <a:t>Contacts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5BF6020-CBB8-44E1-A19C-E0BFD33C6281}"/>
              </a:ext>
            </a:extLst>
          </p:cNvPr>
          <p:cNvGrpSpPr/>
          <p:nvPr/>
        </p:nvGrpSpPr>
        <p:grpSpPr>
          <a:xfrm>
            <a:off x="9911520" y="2764971"/>
            <a:ext cx="2060647" cy="1461979"/>
            <a:chOff x="1187624" y="4441727"/>
            <a:chExt cx="2028894" cy="1651025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67A11ACE-B92E-4E16-B4FA-D7014E37FB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9760"/>
            <a:stretch/>
          </p:blipFill>
          <p:spPr>
            <a:xfrm>
              <a:off x="1385237" y="4441727"/>
              <a:ext cx="1831281" cy="1651025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2ECA5EC-412D-4040-B67C-728B54F86209}"/>
                </a:ext>
              </a:extLst>
            </p:cNvPr>
            <p:cNvSpPr/>
            <p:nvPr/>
          </p:nvSpPr>
          <p:spPr>
            <a:xfrm>
              <a:off x="1187624" y="5630857"/>
              <a:ext cx="2028894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400" b="1">
                  <a:ln w="9525">
                    <a:solidFill>
                      <a:srgbClr val="EAEAEA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12700" dist="38100" dir="2700000" algn="tl" rotWithShape="0">
                      <a:srgbClr val="EAEAEA">
                        <a:lumMod val="50000"/>
                      </a:srgbClr>
                    </a:outerShdw>
                  </a:effectLst>
                  <a:latin typeface="Verdana" panose="020B0604030504040204" pitchFamily="34" charset="0"/>
                  <a:ea typeface="ＭＳ Ｐゴシック" panose="020B0600070205080204" pitchFamily="34" charset="-128"/>
                </a:rPr>
                <a:t>Apprendre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6184AA-4D2B-4B55-8F18-A12F9A5F2A33}"/>
              </a:ext>
            </a:extLst>
          </p:cNvPr>
          <p:cNvGrpSpPr/>
          <p:nvPr/>
        </p:nvGrpSpPr>
        <p:grpSpPr>
          <a:xfrm>
            <a:off x="5789462" y="1972985"/>
            <a:ext cx="2089157" cy="1471313"/>
            <a:chOff x="2735023" y="2733503"/>
            <a:chExt cx="2089157" cy="1374722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E27FAAED-8ACD-4D65-87D7-CE82F09EBA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1162"/>
            <a:stretch/>
          </p:blipFill>
          <p:spPr>
            <a:xfrm>
              <a:off x="2735023" y="2733503"/>
              <a:ext cx="1864036" cy="1373186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58BEAB8-B722-40BA-A61D-334C1E3F8BA6}"/>
                </a:ext>
              </a:extLst>
            </p:cNvPr>
            <p:cNvSpPr/>
            <p:nvPr/>
          </p:nvSpPr>
          <p:spPr>
            <a:xfrm>
              <a:off x="3178458" y="3646560"/>
              <a:ext cx="164572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400" b="1">
                  <a:ln w="9525">
                    <a:solidFill>
                      <a:srgbClr val="EAEAEA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12700" dist="38100" dir="2700000" algn="tl" rotWithShape="0">
                      <a:srgbClr val="EAEAEA">
                        <a:lumMod val="50000"/>
                      </a:srgbClr>
                    </a:outerShdw>
                  </a:effectLst>
                  <a:latin typeface="Verdana" panose="020B0604030504040204" pitchFamily="34" charset="0"/>
                  <a:ea typeface="ＭＳ Ｐゴシック" panose="020B0600070205080204" pitchFamily="34" charset="-128"/>
                </a:rPr>
                <a:t>Défi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C2EFE0D-5623-4961-9DEE-5A79BC5F955E}"/>
              </a:ext>
            </a:extLst>
          </p:cNvPr>
          <p:cNvGrpSpPr/>
          <p:nvPr/>
        </p:nvGrpSpPr>
        <p:grpSpPr>
          <a:xfrm>
            <a:off x="5905611" y="4038751"/>
            <a:ext cx="1673538" cy="1602697"/>
            <a:chOff x="3160973" y="4730575"/>
            <a:chExt cx="1673538" cy="1602697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D6361FA5-9B7D-4A99-80ED-0A20F611F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31814" y="4730575"/>
              <a:ext cx="1602697" cy="1602697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6EB4A55-BC2B-449B-A5B4-C9171A01F5E2}"/>
                </a:ext>
              </a:extLst>
            </p:cNvPr>
            <p:cNvSpPr/>
            <p:nvPr/>
          </p:nvSpPr>
          <p:spPr>
            <a:xfrm>
              <a:off x="3160973" y="5019746"/>
              <a:ext cx="164572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400" b="1">
                  <a:ln w="9525">
                    <a:solidFill>
                      <a:srgbClr val="EAEAEA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12700" dist="38100" dir="2700000" algn="tl" rotWithShape="0">
                      <a:srgbClr val="EAEAEA">
                        <a:lumMod val="50000"/>
                      </a:srgbClr>
                    </a:outerShdw>
                  </a:effectLst>
                  <a:latin typeface="Verdana" panose="020B0604030504040204" pitchFamily="34" charset="0"/>
                  <a:ea typeface="ＭＳ Ｐゴシック" panose="020B0600070205080204" pitchFamily="34" charset="-128"/>
                </a:rPr>
                <a:t>Liberté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3C8A741A-2BE7-4BBC-8894-8C66B721B2E8}"/>
              </a:ext>
            </a:extLst>
          </p:cNvPr>
          <p:cNvGrpSpPr/>
          <p:nvPr/>
        </p:nvGrpSpPr>
        <p:grpSpPr>
          <a:xfrm>
            <a:off x="7595671" y="2076971"/>
            <a:ext cx="2067250" cy="1552197"/>
            <a:chOff x="4541232" y="2740899"/>
            <a:chExt cx="2067250" cy="1308866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BAC8A1A5-3589-4D93-ADCE-679E45A9B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06371" y="2745138"/>
              <a:ext cx="1802111" cy="1304627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70980D1-F2DE-497D-BD4C-A8524DAF458A}"/>
                </a:ext>
              </a:extLst>
            </p:cNvPr>
            <p:cNvSpPr/>
            <p:nvPr/>
          </p:nvSpPr>
          <p:spPr>
            <a:xfrm>
              <a:off x="4541232" y="2740899"/>
              <a:ext cx="164572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400" b="1">
                  <a:ln w="9525">
                    <a:solidFill>
                      <a:srgbClr val="EAEAEA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12700" dist="38100" dir="2700000" algn="tl" rotWithShape="0">
                      <a:srgbClr val="EAEAEA">
                        <a:lumMod val="50000"/>
                      </a:srgbClr>
                    </a:outerShdw>
                  </a:effectLst>
                  <a:latin typeface="Verdana" panose="020B0604030504040204" pitchFamily="34" charset="0"/>
                  <a:ea typeface="ＭＳ Ｐゴシック" panose="020B0600070205080204" pitchFamily="34" charset="-128"/>
                </a:rPr>
                <a:t>Argent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34D0FC73-D3BB-4B43-8A50-3ABD8B3BF812}"/>
              </a:ext>
            </a:extLst>
          </p:cNvPr>
          <p:cNvGrpSpPr/>
          <p:nvPr/>
        </p:nvGrpSpPr>
        <p:grpSpPr>
          <a:xfrm>
            <a:off x="8070159" y="3844667"/>
            <a:ext cx="1670112" cy="1651647"/>
            <a:chOff x="5063235" y="4263662"/>
            <a:chExt cx="1670112" cy="1651647"/>
          </a:xfrm>
        </p:grpSpPr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CCE8DDC0-A566-4E03-8BF3-EDEB02AF64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6800"/>
            <a:stretch/>
          </p:blipFill>
          <p:spPr>
            <a:xfrm>
              <a:off x="5063235" y="4263662"/>
              <a:ext cx="1648907" cy="1613610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4309A1A-9C8E-43C0-99C2-87DC8C63FC5C}"/>
                </a:ext>
              </a:extLst>
            </p:cNvPr>
            <p:cNvSpPr/>
            <p:nvPr/>
          </p:nvSpPr>
          <p:spPr>
            <a:xfrm>
              <a:off x="5087625" y="5453644"/>
              <a:ext cx="164572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400" b="1">
                  <a:ln w="9525">
                    <a:solidFill>
                      <a:srgbClr val="EAEAEA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12700" dist="38100" dir="2700000" algn="tl" rotWithShape="0">
                      <a:srgbClr val="EAEAEA">
                        <a:lumMod val="50000"/>
                      </a:srgbClr>
                    </a:outerShdw>
                  </a:effectLst>
                  <a:latin typeface="Verdana" panose="020B0604030504040204" pitchFamily="34" charset="0"/>
                  <a:ea typeface="ＭＳ Ｐゴシック" panose="020B0600070205080204" pitchFamily="34" charset="-128"/>
                </a:rPr>
                <a:t>Prestige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E2EF673A-4467-451E-A9FC-79A8E8A70125}"/>
              </a:ext>
            </a:extLst>
          </p:cNvPr>
          <p:cNvGrpSpPr/>
          <p:nvPr/>
        </p:nvGrpSpPr>
        <p:grpSpPr>
          <a:xfrm>
            <a:off x="10126882" y="4328030"/>
            <a:ext cx="1845286" cy="1767970"/>
            <a:chOff x="7071099" y="4915907"/>
            <a:chExt cx="1845286" cy="1767970"/>
          </a:xfrm>
        </p:grpSpPr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6AD80732-9D85-40C0-ACDB-5493697B0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71099" y="4915907"/>
              <a:ext cx="1845286" cy="1537138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73264B1-1F6D-470A-A319-7BC816D96A5F}"/>
                </a:ext>
              </a:extLst>
            </p:cNvPr>
            <p:cNvSpPr/>
            <p:nvPr/>
          </p:nvSpPr>
          <p:spPr>
            <a:xfrm>
              <a:off x="7071099" y="6222212"/>
              <a:ext cx="164572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400" b="1">
                  <a:ln w="9525">
                    <a:solidFill>
                      <a:srgbClr val="EAEAEA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12700" dist="38100" dir="2700000" algn="tl" rotWithShape="0">
                      <a:srgbClr val="EAEAEA">
                        <a:lumMod val="50000"/>
                      </a:srgbClr>
                    </a:outerShdw>
                  </a:effectLst>
                  <a:latin typeface="Verdana" panose="020B0604030504040204" pitchFamily="34" charset="0"/>
                  <a:ea typeface="ＭＳ Ｐゴシック" panose="020B0600070205080204" pitchFamily="34" charset="-128"/>
                </a:rPr>
                <a:t>Equipe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8BED01D9-E0E4-4014-A1DD-63FF74A3C489}"/>
              </a:ext>
            </a:extLst>
          </p:cNvPr>
          <p:cNvGrpSpPr/>
          <p:nvPr/>
        </p:nvGrpSpPr>
        <p:grpSpPr>
          <a:xfrm>
            <a:off x="3486739" y="3728351"/>
            <a:ext cx="1905641" cy="1874431"/>
            <a:chOff x="432300" y="4392278"/>
            <a:chExt cx="1905641" cy="1874431"/>
          </a:xfrm>
        </p:grpSpPr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2150B3B6-E80B-4E17-86EF-0F12E179F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2300" y="4392278"/>
              <a:ext cx="1868578" cy="1767963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B3D9596-E10B-47E5-845E-76B66BA25AF0}"/>
                </a:ext>
              </a:extLst>
            </p:cNvPr>
            <p:cNvSpPr/>
            <p:nvPr/>
          </p:nvSpPr>
          <p:spPr>
            <a:xfrm>
              <a:off x="445011" y="5805044"/>
              <a:ext cx="189293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400" b="1">
                  <a:ln w="9525">
                    <a:solidFill>
                      <a:srgbClr val="EAEAEA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12700" dist="38100" dir="2700000" algn="tl" rotWithShape="0">
                      <a:srgbClr val="EAEAEA">
                        <a:lumMod val="50000"/>
                      </a:srgbClr>
                    </a:outerShdw>
                  </a:effectLst>
                  <a:latin typeface="Verdana" panose="020B0604030504040204" pitchFamily="34" charset="0"/>
                  <a:ea typeface="ＭＳ Ｐゴシック" panose="020B0600070205080204" pitchFamily="34" charset="-128"/>
                </a:rPr>
                <a:t>Sécurité</a:t>
              </a:r>
            </a:p>
          </p:txBody>
        </p:sp>
      </p:grpSp>
      <p:pic>
        <p:nvPicPr>
          <p:cNvPr id="36" name="Image 35">
            <a:extLst>
              <a:ext uri="{FF2B5EF4-FFF2-40B4-BE49-F238E27FC236}">
                <a16:creationId xmlns:a16="http://schemas.microsoft.com/office/drawing/2014/main" id="{12DF63DA-67FA-4D2A-92E7-6622A63E94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95140" y="245258"/>
            <a:ext cx="2189442" cy="196944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8484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0DB20E-590F-4104-8C57-8DD2C676A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28351"/>
          </a:xfrm>
        </p:spPr>
        <p:txBody>
          <a:bodyPr>
            <a:normAutofit/>
          </a:bodyPr>
          <a:lstStyle/>
          <a:p>
            <a:r>
              <a:rPr lang="fr-BE"/>
              <a:t>Choisir petit à petit</a:t>
            </a:r>
            <a:endParaRPr lang="fr-FR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Image 8" descr="Une image contenant dessin&#10;&#10;Description générée automatiquement">
            <a:hlinkClick r:id="rId2" action="ppaction://hlinksldjump"/>
            <a:extLst>
              <a:ext uri="{FF2B5EF4-FFF2-40B4-BE49-F238E27FC236}">
                <a16:creationId xmlns:a16="http://schemas.microsoft.com/office/drawing/2014/main" id="{AB45C580-059F-4465-949B-3D760D4DA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63" y="5647174"/>
            <a:ext cx="2120415" cy="897335"/>
          </a:xfrm>
          <a:prstGeom prst="rect">
            <a:avLst/>
          </a:prstGeom>
        </p:spPr>
      </p:pic>
      <p:grpSp>
        <p:nvGrpSpPr>
          <p:cNvPr id="7" name="Group 18">
            <a:extLst>
              <a:ext uri="{FF2B5EF4-FFF2-40B4-BE49-F238E27FC236}">
                <a16:creationId xmlns:a16="http://schemas.microsoft.com/office/drawing/2014/main" id="{B8AE28EC-3BFA-4A8A-9673-3021E5A6D92D}"/>
              </a:ext>
            </a:extLst>
          </p:cNvPr>
          <p:cNvGrpSpPr>
            <a:grpSpLocks/>
          </p:cNvGrpSpPr>
          <p:nvPr/>
        </p:nvGrpSpPr>
        <p:grpSpPr bwMode="auto">
          <a:xfrm>
            <a:off x="5989320" y="3973137"/>
            <a:ext cx="5105400" cy="838200"/>
            <a:chOff x="1344" y="3408"/>
            <a:chExt cx="3216" cy="528"/>
          </a:xfrm>
        </p:grpSpPr>
        <p:sp>
          <p:nvSpPr>
            <p:cNvPr id="11" name="AutoShape 19">
              <a:extLst>
                <a:ext uri="{FF2B5EF4-FFF2-40B4-BE49-F238E27FC236}">
                  <a16:creationId xmlns:a16="http://schemas.microsoft.com/office/drawing/2014/main" id="{C0AD442B-1869-417D-B1D4-A40B04B60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408"/>
              <a:ext cx="3216" cy="528"/>
            </a:xfrm>
            <a:custGeom>
              <a:avLst/>
              <a:gdLst>
                <a:gd name="T0" fmla="*/ 3135 w 21600"/>
                <a:gd name="T1" fmla="*/ 264 h 21600"/>
                <a:gd name="T2" fmla="*/ 1608 w 21600"/>
                <a:gd name="T3" fmla="*/ 528 h 21600"/>
                <a:gd name="T4" fmla="*/ 81 w 21600"/>
                <a:gd name="T5" fmla="*/ 264 h 21600"/>
                <a:gd name="T6" fmla="*/ 160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44 w 21600"/>
                <a:gd name="T13" fmla="*/ 2332 h 21600"/>
                <a:gd name="T14" fmla="*/ 19256 w 21600"/>
                <a:gd name="T15" fmla="*/ 192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88" y="21600"/>
                  </a:lnTo>
                  <a:lnTo>
                    <a:pt x="2051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" name="Text Box 20">
              <a:extLst>
                <a:ext uri="{FF2B5EF4-FFF2-40B4-BE49-F238E27FC236}">
                  <a16:creationId xmlns:a16="http://schemas.microsoft.com/office/drawing/2014/main" id="{70930F68-53A9-49D7-94EC-AEDBC641E2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8" y="3408"/>
              <a:ext cx="312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altLang="fr-FR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erlin Sans FB" panose="020E0602020502020306" pitchFamily="34" charset="0"/>
                  <a:ea typeface="ＭＳ Ｐゴシック" panose="020B0600070205080204" pitchFamily="34" charset="-128"/>
                </a:rPr>
                <a:t>Les choix se confirment et se précisent, </a:t>
              </a:r>
              <a:br>
                <a:rPr kumimoji="0" lang="fr-BE" altLang="fr-FR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erlin Sans FB" panose="020E0602020502020306" pitchFamily="34" charset="0"/>
                  <a:ea typeface="ＭＳ Ｐゴシック" panose="020B0600070205080204" pitchFamily="34" charset="-128"/>
                </a:rPr>
              </a:br>
              <a:r>
                <a:rPr kumimoji="0" lang="fr-BE" altLang="fr-FR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erlin Sans FB" panose="020E0602020502020306" pitchFamily="34" charset="0"/>
                  <a:ea typeface="ＭＳ Ｐゴシック" panose="020B0600070205080204" pitchFamily="34" charset="-128"/>
                </a:rPr>
                <a:t>parfois avec plus de spécialisation</a:t>
              </a:r>
              <a:endParaRPr kumimoji="0" lang="fr-FR" altLang="fr-FR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rlin Sans FB" panose="020E0602020502020306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4" name="Group 21">
            <a:extLst>
              <a:ext uri="{FF2B5EF4-FFF2-40B4-BE49-F238E27FC236}">
                <a16:creationId xmlns:a16="http://schemas.microsoft.com/office/drawing/2014/main" id="{F5A0C1EA-9227-437F-B774-D88479556DD4}"/>
              </a:ext>
            </a:extLst>
          </p:cNvPr>
          <p:cNvGrpSpPr>
            <a:grpSpLocks/>
          </p:cNvGrpSpPr>
          <p:nvPr/>
        </p:nvGrpSpPr>
        <p:grpSpPr bwMode="auto">
          <a:xfrm>
            <a:off x="5074920" y="1793500"/>
            <a:ext cx="6934200" cy="838200"/>
            <a:chOff x="768" y="1872"/>
            <a:chExt cx="4368" cy="528"/>
          </a:xfrm>
        </p:grpSpPr>
        <p:sp>
          <p:nvSpPr>
            <p:cNvPr id="15" name="AutoShape 22">
              <a:extLst>
                <a:ext uri="{FF2B5EF4-FFF2-40B4-BE49-F238E27FC236}">
                  <a16:creationId xmlns:a16="http://schemas.microsoft.com/office/drawing/2014/main" id="{D8138A21-EE7F-4985-AC08-49B7C5C6E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872"/>
              <a:ext cx="4368" cy="528"/>
            </a:xfrm>
            <a:custGeom>
              <a:avLst/>
              <a:gdLst>
                <a:gd name="T0" fmla="*/ 4258 w 21600"/>
                <a:gd name="T1" fmla="*/ 264 h 21600"/>
                <a:gd name="T2" fmla="*/ 2184 w 21600"/>
                <a:gd name="T3" fmla="*/ 528 h 21600"/>
                <a:gd name="T4" fmla="*/ 110 w 21600"/>
                <a:gd name="T5" fmla="*/ 264 h 21600"/>
                <a:gd name="T6" fmla="*/ 218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44 w 21600"/>
                <a:gd name="T13" fmla="*/ 2332 h 21600"/>
                <a:gd name="T14" fmla="*/ 19256 w 21600"/>
                <a:gd name="T15" fmla="*/ 192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88" y="21600"/>
                  </a:lnTo>
                  <a:lnTo>
                    <a:pt x="2051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6" name="Text Box 23">
              <a:extLst>
                <a:ext uri="{FF2B5EF4-FFF2-40B4-BE49-F238E27FC236}">
                  <a16:creationId xmlns:a16="http://schemas.microsoft.com/office/drawing/2014/main" id="{15B95ADC-E209-4416-A3B9-BEE261D60D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1872"/>
              <a:ext cx="3504" cy="446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altLang="fr-FR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erlin Sans FB" panose="020E0602020502020306" pitchFamily="34" charset="0"/>
                  <a:ea typeface="ＭＳ Ｐゴシック" panose="020B0600070205080204" pitchFamily="34" charset="-128"/>
                </a:rPr>
                <a:t>Les cours sont quasi les mêmes pour tous,</a:t>
              </a:r>
              <a:br>
                <a:rPr kumimoji="0" lang="fr-BE" altLang="fr-FR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erlin Sans FB" panose="020E0602020502020306" pitchFamily="34" charset="0"/>
                  <a:ea typeface="ＭＳ Ｐゴシック" panose="020B0600070205080204" pitchFamily="34" charset="-128"/>
                </a:rPr>
              </a:br>
              <a:r>
                <a:rPr kumimoji="0" lang="fr-BE" altLang="fr-FR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erlin Sans FB" panose="020E0602020502020306" pitchFamily="34" charset="0"/>
                  <a:ea typeface="ＭＳ Ｐゴシック" panose="020B0600070205080204" pitchFamily="34" charset="-128"/>
                </a:rPr>
                <a:t>Il y a peu de choix d’options</a:t>
              </a:r>
              <a:endParaRPr kumimoji="0" lang="fr-FR" altLang="fr-FR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rlin Sans FB" panose="020E0602020502020306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7" name="Group 24">
            <a:extLst>
              <a:ext uri="{FF2B5EF4-FFF2-40B4-BE49-F238E27FC236}">
                <a16:creationId xmlns:a16="http://schemas.microsoft.com/office/drawing/2014/main" id="{34189740-6630-4BBE-8EC3-1B9D5BD8044E}"/>
              </a:ext>
            </a:extLst>
          </p:cNvPr>
          <p:cNvGrpSpPr>
            <a:grpSpLocks/>
          </p:cNvGrpSpPr>
          <p:nvPr/>
        </p:nvGrpSpPr>
        <p:grpSpPr bwMode="auto">
          <a:xfrm>
            <a:off x="5532120" y="2877762"/>
            <a:ext cx="6019800" cy="838200"/>
            <a:chOff x="1056" y="2640"/>
            <a:chExt cx="3792" cy="528"/>
          </a:xfrm>
        </p:grpSpPr>
        <p:sp>
          <p:nvSpPr>
            <p:cNvPr id="18" name="AutoShape 25">
              <a:extLst>
                <a:ext uri="{FF2B5EF4-FFF2-40B4-BE49-F238E27FC236}">
                  <a16:creationId xmlns:a16="http://schemas.microsoft.com/office/drawing/2014/main" id="{4F5452F1-1B86-4083-9E45-1E984A998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640"/>
              <a:ext cx="3792" cy="528"/>
            </a:xfrm>
            <a:custGeom>
              <a:avLst/>
              <a:gdLst>
                <a:gd name="T0" fmla="*/ 3696 w 21600"/>
                <a:gd name="T1" fmla="*/ 264 h 21600"/>
                <a:gd name="T2" fmla="*/ 1896 w 21600"/>
                <a:gd name="T3" fmla="*/ 528 h 21600"/>
                <a:gd name="T4" fmla="*/ 96 w 21600"/>
                <a:gd name="T5" fmla="*/ 264 h 21600"/>
                <a:gd name="T6" fmla="*/ 189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47 w 21600"/>
                <a:gd name="T13" fmla="*/ 2332 h 21600"/>
                <a:gd name="T14" fmla="*/ 19253 w 21600"/>
                <a:gd name="T15" fmla="*/ 192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88" y="21600"/>
                  </a:lnTo>
                  <a:lnTo>
                    <a:pt x="2051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24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9" name="Text Box 26">
              <a:extLst>
                <a:ext uri="{FF2B5EF4-FFF2-40B4-BE49-F238E27FC236}">
                  <a16:creationId xmlns:a16="http://schemas.microsoft.com/office/drawing/2014/main" id="{EA469E8B-71DB-422A-B27E-8FDC82B1A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640"/>
              <a:ext cx="350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fr-BE" altLang="fr-FR" sz="2000">
                  <a:solidFill>
                    <a:srgbClr val="FFFFFF"/>
                  </a:solidFill>
                  <a:latin typeface="Berlin Sans FB" panose="020E0602020502020306" pitchFamily="34" charset="0"/>
                </a:rPr>
                <a:t>Le type d’enseignement </a:t>
              </a:r>
              <a:br>
                <a:rPr lang="fr-BE" altLang="fr-FR" sz="2000">
                  <a:solidFill>
                    <a:srgbClr val="FFFFFF"/>
                  </a:solidFill>
                  <a:latin typeface="Berlin Sans FB" panose="020E0602020502020306" pitchFamily="34" charset="0"/>
                </a:rPr>
              </a:br>
              <a:r>
                <a:rPr lang="fr-BE" altLang="fr-FR" sz="2000">
                  <a:solidFill>
                    <a:srgbClr val="FFFFFF"/>
                  </a:solidFill>
                  <a:latin typeface="Berlin Sans FB" panose="020E0602020502020306" pitchFamily="34" charset="0"/>
                </a:rPr>
                <a:t>et les options de base sont choisis</a:t>
              </a:r>
              <a:endParaRPr lang="fr-FR" altLang="fr-FR" sz="2000">
                <a:solidFill>
                  <a:srgbClr val="FFFFFF"/>
                </a:solidFill>
                <a:latin typeface="Berlin Sans FB" panose="020E0602020502020306" pitchFamily="34" charset="0"/>
              </a:endParaRPr>
            </a:p>
          </p:txBody>
        </p:sp>
      </p:grpSp>
      <p:grpSp>
        <p:nvGrpSpPr>
          <p:cNvPr id="20" name="Group 27">
            <a:extLst>
              <a:ext uri="{FF2B5EF4-FFF2-40B4-BE49-F238E27FC236}">
                <a16:creationId xmlns:a16="http://schemas.microsoft.com/office/drawing/2014/main" id="{488F7526-2975-4022-A37A-7103583FE2C1}"/>
              </a:ext>
            </a:extLst>
          </p:cNvPr>
          <p:cNvGrpSpPr>
            <a:grpSpLocks/>
          </p:cNvGrpSpPr>
          <p:nvPr/>
        </p:nvGrpSpPr>
        <p:grpSpPr bwMode="auto">
          <a:xfrm>
            <a:off x="4236720" y="2877762"/>
            <a:ext cx="1143000" cy="914400"/>
            <a:chOff x="240" y="2640"/>
            <a:chExt cx="720" cy="576"/>
          </a:xfrm>
        </p:grpSpPr>
        <p:sp>
          <p:nvSpPr>
            <p:cNvPr id="21" name="AutoShape 28">
              <a:extLst>
                <a:ext uri="{FF2B5EF4-FFF2-40B4-BE49-F238E27FC236}">
                  <a16:creationId xmlns:a16="http://schemas.microsoft.com/office/drawing/2014/main" id="{22A84F30-0CCF-478E-9F9B-EA6F3BADA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640"/>
              <a:ext cx="720" cy="576"/>
            </a:xfrm>
            <a:prstGeom prst="notchedRightArrow">
              <a:avLst>
                <a:gd name="adj1" fmla="val 50000"/>
                <a:gd name="adj2" fmla="val 31250"/>
              </a:avLst>
            </a:prstGeom>
            <a:solidFill>
              <a:srgbClr val="FF6600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2" name="Text Box 29">
              <a:extLst>
                <a:ext uri="{FF2B5EF4-FFF2-40B4-BE49-F238E27FC236}">
                  <a16:creationId xmlns:a16="http://schemas.microsoft.com/office/drawing/2014/main" id="{4642BD17-2AD8-4BC7-B554-E65CCAAE0F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832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altLang="fr-FR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panose="020B0600070205080204" pitchFamily="34" charset="-128"/>
                </a:rPr>
                <a:t>2° degré</a:t>
              </a:r>
              <a:endParaRPr kumimoji="0" lang="fr-FR" altLang="fr-FR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3" name="Group 30">
            <a:extLst>
              <a:ext uri="{FF2B5EF4-FFF2-40B4-BE49-F238E27FC236}">
                <a16:creationId xmlns:a16="http://schemas.microsoft.com/office/drawing/2014/main" id="{57451208-71D5-4CD6-8F1C-11C175EEDF0C}"/>
              </a:ext>
            </a:extLst>
          </p:cNvPr>
          <p:cNvGrpSpPr>
            <a:grpSpLocks/>
          </p:cNvGrpSpPr>
          <p:nvPr/>
        </p:nvGrpSpPr>
        <p:grpSpPr bwMode="auto">
          <a:xfrm>
            <a:off x="4617720" y="3896937"/>
            <a:ext cx="1143000" cy="914400"/>
            <a:chOff x="480" y="3360"/>
            <a:chExt cx="720" cy="576"/>
          </a:xfrm>
        </p:grpSpPr>
        <p:sp>
          <p:nvSpPr>
            <p:cNvPr id="24" name="AutoShape 31">
              <a:extLst>
                <a:ext uri="{FF2B5EF4-FFF2-40B4-BE49-F238E27FC236}">
                  <a16:creationId xmlns:a16="http://schemas.microsoft.com/office/drawing/2014/main" id="{F24815EC-24F2-4714-83EC-AAE933C28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360"/>
              <a:ext cx="720" cy="576"/>
            </a:xfrm>
            <a:prstGeom prst="notchedRightArrow">
              <a:avLst>
                <a:gd name="adj1" fmla="val 50000"/>
                <a:gd name="adj2" fmla="val 31250"/>
              </a:avLst>
            </a:prstGeom>
            <a:solidFill>
              <a:srgbClr val="FF6600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5" name="Text Box 32">
              <a:extLst>
                <a:ext uri="{FF2B5EF4-FFF2-40B4-BE49-F238E27FC236}">
                  <a16:creationId xmlns:a16="http://schemas.microsoft.com/office/drawing/2014/main" id="{A6B81C0C-4464-47E5-A84B-0C3167D4CF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552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altLang="fr-FR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panose="020B0600070205080204" pitchFamily="34" charset="-128"/>
                </a:rPr>
                <a:t>3° degré</a:t>
              </a:r>
              <a:endParaRPr kumimoji="0" lang="fr-FR" altLang="fr-FR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6" name="Group 34">
            <a:extLst>
              <a:ext uri="{FF2B5EF4-FFF2-40B4-BE49-F238E27FC236}">
                <a16:creationId xmlns:a16="http://schemas.microsoft.com/office/drawing/2014/main" id="{D82184AA-6EE9-4DD4-B30E-166C1F6D393B}"/>
              </a:ext>
            </a:extLst>
          </p:cNvPr>
          <p:cNvGrpSpPr>
            <a:grpSpLocks/>
          </p:cNvGrpSpPr>
          <p:nvPr/>
        </p:nvGrpSpPr>
        <p:grpSpPr bwMode="auto">
          <a:xfrm>
            <a:off x="4008120" y="1869700"/>
            <a:ext cx="1143000" cy="914400"/>
            <a:chOff x="96" y="1920"/>
            <a:chExt cx="720" cy="576"/>
          </a:xfrm>
        </p:grpSpPr>
        <p:sp>
          <p:nvSpPr>
            <p:cNvPr id="27" name="AutoShape 35">
              <a:extLst>
                <a:ext uri="{FF2B5EF4-FFF2-40B4-BE49-F238E27FC236}">
                  <a16:creationId xmlns:a16="http://schemas.microsoft.com/office/drawing/2014/main" id="{F5A0CD99-F365-4870-9839-B7CF3E5DE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920"/>
              <a:ext cx="720" cy="576"/>
            </a:xfrm>
            <a:prstGeom prst="notchedRightArrow">
              <a:avLst>
                <a:gd name="adj1" fmla="val 50000"/>
                <a:gd name="adj2" fmla="val 31250"/>
              </a:avLst>
            </a:prstGeom>
            <a:solidFill>
              <a:srgbClr val="FF6600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" name="Text Box 36">
              <a:extLst>
                <a:ext uri="{FF2B5EF4-FFF2-40B4-BE49-F238E27FC236}">
                  <a16:creationId xmlns:a16="http://schemas.microsoft.com/office/drawing/2014/main" id="{CA012593-1AD0-44B3-9D99-9B0281D47F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112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altLang="fr-FR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 panose="020B0600070205080204" pitchFamily="34" charset="-128"/>
                </a:rPr>
                <a:t>1° degré</a:t>
              </a:r>
              <a:endParaRPr kumimoji="0" lang="fr-FR" altLang="fr-FR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</a:endParaRPr>
            </a:p>
          </p:txBody>
        </p:sp>
      </p:grpSp>
      <p:pic>
        <p:nvPicPr>
          <p:cNvPr id="29" name="Image 28">
            <a:extLst>
              <a:ext uri="{FF2B5EF4-FFF2-40B4-BE49-F238E27FC236}">
                <a16:creationId xmlns:a16="http://schemas.microsoft.com/office/drawing/2014/main" id="{1EE2EEC4-1C61-4D0D-9DEA-65BB5B066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950" y="6241829"/>
            <a:ext cx="1506220" cy="37719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5B37E844-F167-443D-B647-BE28FF9922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4370" y="6245004"/>
            <a:ext cx="1539875" cy="376555"/>
          </a:xfrm>
          <a:prstGeom prst="rect">
            <a:avLst/>
          </a:prstGeom>
        </p:spPr>
      </p:pic>
      <p:pic>
        <p:nvPicPr>
          <p:cNvPr id="3" name="Graphique 3" descr="Ampoule et engrenage avec un remplissage uni">
            <a:extLst>
              <a:ext uri="{FF2B5EF4-FFF2-40B4-BE49-F238E27FC236}">
                <a16:creationId xmlns:a16="http://schemas.microsoft.com/office/drawing/2014/main" id="{0EAC2402-077A-A22C-CA61-D6F261B454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04633" y="4887383"/>
            <a:ext cx="914400" cy="9144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174C72E-EA18-1E32-9FC6-261D0D1FF89B}"/>
              </a:ext>
            </a:extLst>
          </p:cNvPr>
          <p:cNvSpPr txBox="1"/>
          <p:nvPr/>
        </p:nvSpPr>
        <p:spPr>
          <a:xfrm>
            <a:off x="4217458" y="4937125"/>
            <a:ext cx="686011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Les choix d'options se précisent dès la 4ème pour l'enseignement de Qualification Technique et Professionnelle. </a:t>
            </a:r>
          </a:p>
        </p:txBody>
      </p:sp>
    </p:spTree>
    <p:extLst>
      <p:ext uri="{BB962C8B-B14F-4D97-AF65-F5344CB8AC3E}">
        <p14:creationId xmlns:p14="http://schemas.microsoft.com/office/powerpoint/2010/main" val="329886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0DB20E-590F-4104-8C57-8DD2C676A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28351"/>
          </a:xfrm>
        </p:spPr>
        <p:txBody>
          <a:bodyPr>
            <a:normAutofit/>
          </a:bodyPr>
          <a:lstStyle/>
          <a:p>
            <a:r>
              <a:rPr lang="fr-BE"/>
              <a:t>Les filières et les options au 2</a:t>
            </a:r>
            <a:r>
              <a:rPr lang="fr-BE" baseline="30000"/>
              <a:t>e</a:t>
            </a:r>
            <a:r>
              <a:rPr lang="fr-BE"/>
              <a:t> degré </a:t>
            </a:r>
            <a:endParaRPr lang="fr-FR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6AE956EF-3B9E-4B74-B163-89E0FA4EC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02" y="378349"/>
            <a:ext cx="2640885" cy="1877460"/>
          </a:xfrm>
          <a:prstGeom prst="rect">
            <a:avLst/>
          </a:prstGeom>
        </p:spPr>
      </p:pic>
      <p:sp>
        <p:nvSpPr>
          <p:cNvPr id="16" name="ZoneTexte 15">
            <a:hlinkClick r:id="rId3" action="ppaction://hlinksldjump"/>
            <a:extLst>
              <a:ext uri="{FF2B5EF4-FFF2-40B4-BE49-F238E27FC236}">
                <a16:creationId xmlns:a16="http://schemas.microsoft.com/office/drawing/2014/main" id="{A236C0D8-60EF-4BAA-99E2-617F44F03506}"/>
              </a:ext>
            </a:extLst>
          </p:cNvPr>
          <p:cNvSpPr txBox="1"/>
          <p:nvPr/>
        </p:nvSpPr>
        <p:spPr>
          <a:xfrm>
            <a:off x="4392710" y="3134348"/>
            <a:ext cx="159568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Enseignement de transition</a:t>
            </a:r>
            <a:endParaRPr lang="fr-FR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>
            <a:hlinkClick r:id="rId4" action="ppaction://hlinksldjump"/>
            <a:extLst>
              <a:ext uri="{FF2B5EF4-FFF2-40B4-BE49-F238E27FC236}">
                <a16:creationId xmlns:a16="http://schemas.microsoft.com/office/drawing/2014/main" id="{6D2EB8CF-C2A8-4814-A958-38B54DE5B07F}"/>
              </a:ext>
            </a:extLst>
          </p:cNvPr>
          <p:cNvSpPr txBox="1"/>
          <p:nvPr/>
        </p:nvSpPr>
        <p:spPr>
          <a:xfrm>
            <a:off x="6530972" y="3134348"/>
            <a:ext cx="155909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Enseignement de qualification</a:t>
            </a:r>
            <a:endParaRPr lang="fr-FR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>
            <a:hlinkClick r:id="rId5" action="ppaction://hlinksldjump"/>
            <a:extLst>
              <a:ext uri="{FF2B5EF4-FFF2-40B4-BE49-F238E27FC236}">
                <a16:creationId xmlns:a16="http://schemas.microsoft.com/office/drawing/2014/main" id="{47D50E93-D485-43CA-A261-8453307F6C6B}"/>
              </a:ext>
            </a:extLst>
          </p:cNvPr>
          <p:cNvSpPr txBox="1"/>
          <p:nvPr/>
        </p:nvSpPr>
        <p:spPr>
          <a:xfrm>
            <a:off x="10102537" y="3131174"/>
            <a:ext cx="151317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Enseignement en alternance</a:t>
            </a:r>
            <a:endParaRPr lang="fr-FR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Image 18" descr="Une image contenant dessin&#10;&#10;Description générée automatiquement">
            <a:hlinkClick r:id="rId6" action="ppaction://hlinksldjump"/>
            <a:extLst>
              <a:ext uri="{FF2B5EF4-FFF2-40B4-BE49-F238E27FC236}">
                <a16:creationId xmlns:a16="http://schemas.microsoft.com/office/drawing/2014/main" id="{258E4F40-82E0-4CD6-89E8-0758965E6D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463" y="5627077"/>
            <a:ext cx="2167905" cy="917432"/>
          </a:xfrm>
          <a:prstGeom prst="rect">
            <a:avLst/>
          </a:prstGeom>
        </p:spPr>
      </p:pic>
      <p:pic>
        <p:nvPicPr>
          <p:cNvPr id="4" name="Image 3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F09768BA-5991-43D5-A8C6-9C49E367F4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3032" y="813849"/>
            <a:ext cx="1507668" cy="1048400"/>
          </a:xfrm>
          <a:prstGeom prst="rect">
            <a:avLst/>
          </a:prstGeom>
        </p:spPr>
      </p:pic>
      <p:pic>
        <p:nvPicPr>
          <p:cNvPr id="13" name="Image 12" descr="Une image contenant homme, tenant, sécheuse, blanc&#10;&#10;Description générée automatiquement">
            <a:extLst>
              <a:ext uri="{FF2B5EF4-FFF2-40B4-BE49-F238E27FC236}">
                <a16:creationId xmlns:a16="http://schemas.microsoft.com/office/drawing/2014/main" id="{AEAC4584-C7C6-4B98-A1A4-5F808EDBDE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78911" y="654868"/>
            <a:ext cx="1308992" cy="1308992"/>
          </a:xfrm>
          <a:prstGeom prst="rect">
            <a:avLst/>
          </a:prstGeom>
        </p:spPr>
      </p:pic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3D0E5D39-A36E-429D-B345-55EFA7E5D486}"/>
              </a:ext>
            </a:extLst>
          </p:cNvPr>
          <p:cNvSpPr/>
          <p:nvPr/>
        </p:nvSpPr>
        <p:spPr>
          <a:xfrm rot="1459074">
            <a:off x="9332190" y="2053042"/>
            <a:ext cx="464115" cy="1106366"/>
          </a:xfrm>
          <a:prstGeom prst="downArrow">
            <a:avLst>
              <a:gd name="adj1" fmla="val 50000"/>
              <a:gd name="adj2" fmla="val 521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 : bas 19">
            <a:extLst>
              <a:ext uri="{FF2B5EF4-FFF2-40B4-BE49-F238E27FC236}">
                <a16:creationId xmlns:a16="http://schemas.microsoft.com/office/drawing/2014/main" id="{D4442BF7-8AF4-4534-88C2-D6DA83A997E4}"/>
              </a:ext>
            </a:extLst>
          </p:cNvPr>
          <p:cNvSpPr/>
          <p:nvPr/>
        </p:nvSpPr>
        <p:spPr>
          <a:xfrm>
            <a:off x="4958495" y="2085224"/>
            <a:ext cx="464115" cy="929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 : bas 20">
            <a:extLst>
              <a:ext uri="{FF2B5EF4-FFF2-40B4-BE49-F238E27FC236}">
                <a16:creationId xmlns:a16="http://schemas.microsoft.com/office/drawing/2014/main" id="{D6904480-237A-45C6-AED0-C14B72ED12C3}"/>
              </a:ext>
            </a:extLst>
          </p:cNvPr>
          <p:cNvSpPr/>
          <p:nvPr/>
        </p:nvSpPr>
        <p:spPr>
          <a:xfrm>
            <a:off x="4944928" y="3906739"/>
            <a:ext cx="464115" cy="584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hlinkClick r:id="rId3" action="ppaction://hlinksldjump"/>
            <a:extLst>
              <a:ext uri="{FF2B5EF4-FFF2-40B4-BE49-F238E27FC236}">
                <a16:creationId xmlns:a16="http://schemas.microsoft.com/office/drawing/2014/main" id="{31E19320-0B27-4403-AC60-4C3BD60DBB48}"/>
              </a:ext>
            </a:extLst>
          </p:cNvPr>
          <p:cNvSpPr txBox="1"/>
          <p:nvPr/>
        </p:nvSpPr>
        <p:spPr>
          <a:xfrm>
            <a:off x="4522935" y="5437705"/>
            <a:ext cx="13045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Etudes </a:t>
            </a:r>
          </a:p>
          <a:p>
            <a:pPr algn="ctr"/>
            <a:r>
              <a:rPr lang="fr-BE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Supérieures</a:t>
            </a:r>
            <a:endParaRPr lang="fr-FR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ZoneTexte 22">
            <a:hlinkClick r:id="rId10" action="ppaction://hlinksldjump"/>
            <a:extLst>
              <a:ext uri="{FF2B5EF4-FFF2-40B4-BE49-F238E27FC236}">
                <a16:creationId xmlns:a16="http://schemas.microsoft.com/office/drawing/2014/main" id="{DB668C13-30E8-4B4E-981A-9E3343888876}"/>
              </a:ext>
            </a:extLst>
          </p:cNvPr>
          <p:cNvSpPr txBox="1"/>
          <p:nvPr/>
        </p:nvSpPr>
        <p:spPr>
          <a:xfrm>
            <a:off x="8502482" y="3122612"/>
            <a:ext cx="145765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Enseignement professionnel</a:t>
            </a:r>
            <a:endParaRPr lang="fr-FR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lèche : bas 23">
            <a:extLst>
              <a:ext uri="{FF2B5EF4-FFF2-40B4-BE49-F238E27FC236}">
                <a16:creationId xmlns:a16="http://schemas.microsoft.com/office/drawing/2014/main" id="{20060EE7-98E8-4675-8FF0-7B9049F5FB91}"/>
              </a:ext>
            </a:extLst>
          </p:cNvPr>
          <p:cNvSpPr/>
          <p:nvPr/>
        </p:nvSpPr>
        <p:spPr>
          <a:xfrm rot="20375638">
            <a:off x="10216691" y="2077763"/>
            <a:ext cx="464115" cy="11063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 descr="Une image contenant texte, tableau noir&#10;&#10;Description générée automatiquement">
            <a:extLst>
              <a:ext uri="{FF2B5EF4-FFF2-40B4-BE49-F238E27FC236}">
                <a16:creationId xmlns:a16="http://schemas.microsoft.com/office/drawing/2014/main" id="{EB3C1531-DA44-40EA-883B-165341C81F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36526" y="823317"/>
            <a:ext cx="1507668" cy="987523"/>
          </a:xfrm>
          <a:prstGeom prst="rect">
            <a:avLst/>
          </a:prstGeom>
        </p:spPr>
      </p:pic>
      <p:sp>
        <p:nvSpPr>
          <p:cNvPr id="27" name="Flèche : bas 26">
            <a:extLst>
              <a:ext uri="{FF2B5EF4-FFF2-40B4-BE49-F238E27FC236}">
                <a16:creationId xmlns:a16="http://schemas.microsoft.com/office/drawing/2014/main" id="{B601D146-581E-4F59-9B30-0835F8F1A937}"/>
              </a:ext>
            </a:extLst>
          </p:cNvPr>
          <p:cNvSpPr/>
          <p:nvPr/>
        </p:nvSpPr>
        <p:spPr>
          <a:xfrm>
            <a:off x="7097483" y="2059537"/>
            <a:ext cx="464115" cy="929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hlinkClick r:id="rId3" action="ppaction://hlinksldjump"/>
            <a:extLst>
              <a:ext uri="{FF2B5EF4-FFF2-40B4-BE49-F238E27FC236}">
                <a16:creationId xmlns:a16="http://schemas.microsoft.com/office/drawing/2014/main" id="{39B9149C-B15D-46A2-9048-2381FF5DC7F4}"/>
              </a:ext>
            </a:extLst>
          </p:cNvPr>
          <p:cNvSpPr txBox="1"/>
          <p:nvPr/>
        </p:nvSpPr>
        <p:spPr>
          <a:xfrm>
            <a:off x="6439227" y="5437705"/>
            <a:ext cx="177643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Etudes </a:t>
            </a:r>
          </a:p>
          <a:p>
            <a:pPr algn="ctr"/>
            <a:r>
              <a:rPr lang="fr-BE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Supérieures ou métiers qualifiés</a:t>
            </a:r>
            <a:endParaRPr lang="fr-FR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ZoneTexte 29">
            <a:hlinkClick r:id="rId3" action="ppaction://hlinksldjump"/>
            <a:extLst>
              <a:ext uri="{FF2B5EF4-FFF2-40B4-BE49-F238E27FC236}">
                <a16:creationId xmlns:a16="http://schemas.microsoft.com/office/drawing/2014/main" id="{668EC3DA-EA0D-4365-84FE-ADADC5CCA43C}"/>
              </a:ext>
            </a:extLst>
          </p:cNvPr>
          <p:cNvSpPr txBox="1"/>
          <p:nvPr/>
        </p:nvSpPr>
        <p:spPr>
          <a:xfrm>
            <a:off x="9150155" y="5437704"/>
            <a:ext cx="177643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Métiers qualifiés ou études supérieures</a:t>
            </a:r>
          </a:p>
        </p:txBody>
      </p:sp>
      <p:sp>
        <p:nvSpPr>
          <p:cNvPr id="31" name="Flèche : bas 30">
            <a:extLst>
              <a:ext uri="{FF2B5EF4-FFF2-40B4-BE49-F238E27FC236}">
                <a16:creationId xmlns:a16="http://schemas.microsoft.com/office/drawing/2014/main" id="{EF19EC7C-6C4C-419B-A209-FBD3A5694890}"/>
              </a:ext>
            </a:extLst>
          </p:cNvPr>
          <p:cNvSpPr/>
          <p:nvPr/>
        </p:nvSpPr>
        <p:spPr>
          <a:xfrm rot="19817966">
            <a:off x="9085807" y="3907081"/>
            <a:ext cx="464115" cy="5879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 : bas 31">
            <a:extLst>
              <a:ext uri="{FF2B5EF4-FFF2-40B4-BE49-F238E27FC236}">
                <a16:creationId xmlns:a16="http://schemas.microsoft.com/office/drawing/2014/main" id="{2CC8ABB6-A01F-498B-A883-7FDCCC267ECD}"/>
              </a:ext>
            </a:extLst>
          </p:cNvPr>
          <p:cNvSpPr/>
          <p:nvPr/>
        </p:nvSpPr>
        <p:spPr>
          <a:xfrm rot="1777122">
            <a:off x="10419646" y="3899463"/>
            <a:ext cx="464115" cy="6185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 : carré corné 33">
            <a:hlinkClick r:id="rId3" action="ppaction://hlinksldjump"/>
            <a:extLst>
              <a:ext uri="{FF2B5EF4-FFF2-40B4-BE49-F238E27FC236}">
                <a16:creationId xmlns:a16="http://schemas.microsoft.com/office/drawing/2014/main" id="{6EA43FC2-B9C0-4E22-9F70-500CA4B15FCB}"/>
              </a:ext>
            </a:extLst>
          </p:cNvPr>
          <p:cNvSpPr/>
          <p:nvPr/>
        </p:nvSpPr>
        <p:spPr>
          <a:xfrm>
            <a:off x="4401557" y="3122612"/>
            <a:ext cx="1577990" cy="584775"/>
          </a:xfrm>
          <a:prstGeom prst="foldedCorner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 : carré corné 35">
            <a:hlinkClick r:id="rId4" action="ppaction://hlinksldjump"/>
            <a:extLst>
              <a:ext uri="{FF2B5EF4-FFF2-40B4-BE49-F238E27FC236}">
                <a16:creationId xmlns:a16="http://schemas.microsoft.com/office/drawing/2014/main" id="{9B84EFD1-F129-41B8-BC96-2128EDF98451}"/>
              </a:ext>
            </a:extLst>
          </p:cNvPr>
          <p:cNvSpPr/>
          <p:nvPr/>
        </p:nvSpPr>
        <p:spPr>
          <a:xfrm>
            <a:off x="6540474" y="3131174"/>
            <a:ext cx="1577990" cy="584775"/>
          </a:xfrm>
          <a:prstGeom prst="foldedCorner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 : carré corné 36">
            <a:extLst>
              <a:ext uri="{FF2B5EF4-FFF2-40B4-BE49-F238E27FC236}">
                <a16:creationId xmlns:a16="http://schemas.microsoft.com/office/drawing/2014/main" id="{291B7E20-88DD-4EA8-AFD4-771CA16EC117}"/>
              </a:ext>
            </a:extLst>
          </p:cNvPr>
          <p:cNvSpPr/>
          <p:nvPr/>
        </p:nvSpPr>
        <p:spPr>
          <a:xfrm>
            <a:off x="8406217" y="3167058"/>
            <a:ext cx="1577990" cy="584775"/>
          </a:xfrm>
          <a:prstGeom prst="foldedCorner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 : carré corné 37">
            <a:hlinkClick r:id="rId5" action="ppaction://hlinksldjump"/>
            <a:extLst>
              <a:ext uri="{FF2B5EF4-FFF2-40B4-BE49-F238E27FC236}">
                <a16:creationId xmlns:a16="http://schemas.microsoft.com/office/drawing/2014/main" id="{4EB91FFF-EA07-4CEF-A66D-50E7211A387F}"/>
              </a:ext>
            </a:extLst>
          </p:cNvPr>
          <p:cNvSpPr/>
          <p:nvPr/>
        </p:nvSpPr>
        <p:spPr>
          <a:xfrm>
            <a:off x="10043802" y="3159780"/>
            <a:ext cx="1577990" cy="584775"/>
          </a:xfrm>
          <a:prstGeom prst="foldedCorner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hlinkClick r:id="rId3" action="ppaction://hlinksldjump"/>
            <a:extLst>
              <a:ext uri="{FF2B5EF4-FFF2-40B4-BE49-F238E27FC236}">
                <a16:creationId xmlns:a16="http://schemas.microsoft.com/office/drawing/2014/main" id="{1D90EA75-6318-4578-9F65-D6A97F224144}"/>
              </a:ext>
            </a:extLst>
          </p:cNvPr>
          <p:cNvSpPr txBox="1"/>
          <p:nvPr/>
        </p:nvSpPr>
        <p:spPr>
          <a:xfrm>
            <a:off x="4537070" y="4485139"/>
            <a:ext cx="13045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CESS</a:t>
            </a:r>
          </a:p>
        </p:txBody>
      </p:sp>
      <p:sp>
        <p:nvSpPr>
          <p:cNvPr id="35" name="Flèche : bas 34">
            <a:extLst>
              <a:ext uri="{FF2B5EF4-FFF2-40B4-BE49-F238E27FC236}">
                <a16:creationId xmlns:a16="http://schemas.microsoft.com/office/drawing/2014/main" id="{7EA22775-B21B-4DEA-B129-222341FDBF8C}"/>
              </a:ext>
            </a:extLst>
          </p:cNvPr>
          <p:cNvSpPr/>
          <p:nvPr/>
        </p:nvSpPr>
        <p:spPr>
          <a:xfrm>
            <a:off x="4939018" y="4819107"/>
            <a:ext cx="464115" cy="584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 : bas 38">
            <a:extLst>
              <a:ext uri="{FF2B5EF4-FFF2-40B4-BE49-F238E27FC236}">
                <a16:creationId xmlns:a16="http://schemas.microsoft.com/office/drawing/2014/main" id="{AC712461-526A-4D7B-8D3E-1D518795AD6E}"/>
              </a:ext>
            </a:extLst>
          </p:cNvPr>
          <p:cNvSpPr/>
          <p:nvPr/>
        </p:nvSpPr>
        <p:spPr>
          <a:xfrm>
            <a:off x="7097483" y="3906739"/>
            <a:ext cx="464115" cy="584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>
            <a:hlinkClick r:id="rId3" action="ppaction://hlinksldjump"/>
            <a:extLst>
              <a:ext uri="{FF2B5EF4-FFF2-40B4-BE49-F238E27FC236}">
                <a16:creationId xmlns:a16="http://schemas.microsoft.com/office/drawing/2014/main" id="{808D9B5B-2AE7-4091-BB3F-96B2C4403489}"/>
              </a:ext>
            </a:extLst>
          </p:cNvPr>
          <p:cNvSpPr txBox="1"/>
          <p:nvPr/>
        </p:nvSpPr>
        <p:spPr>
          <a:xfrm>
            <a:off x="6689625" y="4485139"/>
            <a:ext cx="13045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CQ6 - CESS</a:t>
            </a:r>
          </a:p>
        </p:txBody>
      </p:sp>
      <p:sp>
        <p:nvSpPr>
          <p:cNvPr id="41" name="Flèche : bas 40">
            <a:extLst>
              <a:ext uri="{FF2B5EF4-FFF2-40B4-BE49-F238E27FC236}">
                <a16:creationId xmlns:a16="http://schemas.microsoft.com/office/drawing/2014/main" id="{3183ECDA-D0DA-4F42-A1EE-5DC251912738}"/>
              </a:ext>
            </a:extLst>
          </p:cNvPr>
          <p:cNvSpPr/>
          <p:nvPr/>
        </p:nvSpPr>
        <p:spPr>
          <a:xfrm>
            <a:off x="7091573" y="4819107"/>
            <a:ext cx="464115" cy="584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>
            <a:hlinkClick r:id="rId3" action="ppaction://hlinksldjump"/>
            <a:extLst>
              <a:ext uri="{FF2B5EF4-FFF2-40B4-BE49-F238E27FC236}">
                <a16:creationId xmlns:a16="http://schemas.microsoft.com/office/drawing/2014/main" id="{0FDF7317-6EED-4531-BFAF-F8BF5F4D52F2}"/>
              </a:ext>
            </a:extLst>
          </p:cNvPr>
          <p:cNvSpPr txBox="1"/>
          <p:nvPr/>
        </p:nvSpPr>
        <p:spPr>
          <a:xfrm>
            <a:off x="8439769" y="4476993"/>
            <a:ext cx="296772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CE6P (6</a:t>
            </a:r>
            <a:r>
              <a:rPr lang="fr-BE" sz="1600" b="1" baseline="30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BE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CE7P (7</a:t>
            </a:r>
            <a:r>
              <a:rPr lang="fr-BE" sz="1600" b="1" baseline="30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BE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CESS (7</a:t>
            </a:r>
            <a:r>
              <a:rPr lang="fr-BE" sz="1600" b="1" baseline="30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BE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43" name="Flèche : bas 42">
            <a:extLst>
              <a:ext uri="{FF2B5EF4-FFF2-40B4-BE49-F238E27FC236}">
                <a16:creationId xmlns:a16="http://schemas.microsoft.com/office/drawing/2014/main" id="{862529AB-79D4-4CC5-83C9-4876D2F94CE9}"/>
              </a:ext>
            </a:extLst>
          </p:cNvPr>
          <p:cNvSpPr/>
          <p:nvPr/>
        </p:nvSpPr>
        <p:spPr>
          <a:xfrm>
            <a:off x="9758100" y="4794084"/>
            <a:ext cx="464115" cy="584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90920B4E-EDF9-4597-BD56-F006617A52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7950" y="6241829"/>
            <a:ext cx="1506220" cy="377190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F66A0DB0-C34E-4B6E-A982-E9E78B2A96E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64370" y="6245004"/>
            <a:ext cx="1539875" cy="37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4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0DB20E-590F-4104-8C57-8DD2C676A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28351"/>
          </a:xfrm>
        </p:spPr>
        <p:txBody>
          <a:bodyPr>
            <a:normAutofit/>
          </a:bodyPr>
          <a:lstStyle/>
          <a:p>
            <a:r>
              <a:rPr lang="fr-BE"/>
              <a:t>Les options de la transition</a:t>
            </a:r>
            <a:br>
              <a:rPr lang="fr-BE"/>
            </a:br>
            <a:r>
              <a:rPr lang="fr-BE"/>
              <a:t>au 2</a:t>
            </a:r>
            <a:r>
              <a:rPr lang="fr-BE" baseline="30000"/>
              <a:t>e</a:t>
            </a:r>
            <a:r>
              <a:rPr lang="fr-BE"/>
              <a:t> degré </a:t>
            </a:r>
            <a:endParaRPr lang="fr-FR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4F9D3A9-28BE-46C5-9D94-9E58A71C5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365442"/>
              </p:ext>
            </p:extLst>
          </p:nvPr>
        </p:nvGraphicFramePr>
        <p:xfrm>
          <a:off x="4380952" y="280798"/>
          <a:ext cx="6809565" cy="60777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3825">
                  <a:extLst>
                    <a:ext uri="{9D8B030D-6E8A-4147-A177-3AD203B41FA5}">
                      <a16:colId xmlns:a16="http://schemas.microsoft.com/office/drawing/2014/main" val="3604278106"/>
                    </a:ext>
                  </a:extLst>
                </a:gridCol>
                <a:gridCol w="421096">
                  <a:extLst>
                    <a:ext uri="{9D8B030D-6E8A-4147-A177-3AD203B41FA5}">
                      <a16:colId xmlns:a16="http://schemas.microsoft.com/office/drawing/2014/main" val="3041035388"/>
                    </a:ext>
                  </a:extLst>
                </a:gridCol>
                <a:gridCol w="1203236">
                  <a:extLst>
                    <a:ext uri="{9D8B030D-6E8A-4147-A177-3AD203B41FA5}">
                      <a16:colId xmlns:a16="http://schemas.microsoft.com/office/drawing/2014/main" val="2081838951"/>
                    </a:ext>
                  </a:extLst>
                </a:gridCol>
                <a:gridCol w="1682747">
                  <a:extLst>
                    <a:ext uri="{9D8B030D-6E8A-4147-A177-3AD203B41FA5}">
                      <a16:colId xmlns:a16="http://schemas.microsoft.com/office/drawing/2014/main" val="803314491"/>
                    </a:ext>
                  </a:extLst>
                </a:gridCol>
                <a:gridCol w="448661">
                  <a:extLst>
                    <a:ext uri="{9D8B030D-6E8A-4147-A177-3AD203B41FA5}">
                      <a16:colId xmlns:a16="http://schemas.microsoft.com/office/drawing/2014/main" val="2706199951"/>
                    </a:ext>
                  </a:extLst>
                </a:gridCol>
              </a:tblGrid>
              <a:tr h="49194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200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Transition général technique ou artistique</a:t>
                      </a:r>
                      <a:endParaRPr lang="fr-FR" sz="1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363404"/>
                  </a:ext>
                </a:extLst>
              </a:tr>
              <a:tr h="434722"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4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Formation Commune</a:t>
                      </a:r>
                      <a:endParaRPr lang="fr-FR" sz="14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240463"/>
                  </a:ext>
                </a:extLst>
              </a:tr>
              <a:tr h="1376081">
                <a:tc gridSpan="3"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Français 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Religion 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Histoire </a:t>
                      </a: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Géographie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 physique 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Mathématiques 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Langue moderne I (Néerlandais ou Anglais)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Sciences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h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h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(2) - 4 h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– 5 h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606943"/>
                  </a:ext>
                </a:extLst>
              </a:tr>
              <a:tr h="395433"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4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Options du Général</a:t>
                      </a:r>
                      <a:endParaRPr lang="fr-FR" sz="14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4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Options du </a:t>
                      </a:r>
                      <a:endParaRPr lang="fr-FR" sz="14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4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Technique ou artistique</a:t>
                      </a:r>
                      <a:endParaRPr lang="fr-FR" sz="14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860749"/>
                  </a:ext>
                </a:extLst>
              </a:tr>
              <a:tr h="3046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lvl="0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Langue Moderne II (N, A, Esp, All.,…)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lvl="0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Sciences économiques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lvl="0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Sciences sociales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lvl="0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Latin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lvl="0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Grec (2 ou 4)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lvl="0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 physique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lvl="0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 artistique arts d’expression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lvl="0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 technique ou technologique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h</a:t>
                      </a:r>
                      <a:endParaRPr lang="fr-FR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Sciences agronomiques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170" indent="-90170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Scientifiques </a:t>
                      </a:r>
                      <a:r>
                        <a:rPr lang="fr-BE" sz="120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Industr</a:t>
                      </a: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: Electromécanique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170" indent="-90170"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Scientifiques </a:t>
                      </a:r>
                      <a:r>
                        <a:rPr lang="fr-BE" sz="120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Industr</a:t>
                      </a: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: Construction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Arts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Arts graphiques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Audiovisuel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Sciences économiques appliquées 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Sciences sociales et éducatives 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 Physique 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Sport – Etudes </a:t>
                      </a:r>
                      <a:r>
                        <a:rPr lang="fr-B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(foot, basket, </a:t>
                      </a:r>
                      <a:r>
                        <a:rPr lang="fr-BE" sz="110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athl</a:t>
                      </a:r>
                      <a:r>
                        <a:rPr lang="fr-B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 tennis, judo, natation, équitation)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Sciences appliquées 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Biotechnique 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Informatique / électronique-informatique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Humanités artistiques </a:t>
                      </a:r>
                      <a:r>
                        <a:rPr lang="fr-B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(musique, danse, théâtre)</a:t>
                      </a:r>
                      <a:endParaRPr lang="fr-B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h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 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h</a:t>
                      </a:r>
                      <a:endParaRPr lang="fr-FR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1825765"/>
                  </a:ext>
                </a:extLst>
              </a:tr>
            </a:tbl>
          </a:graphicData>
        </a:graphic>
      </p:graphicFrame>
      <p:pic>
        <p:nvPicPr>
          <p:cNvPr id="9" name="Image 8" descr="Une image contenant dessin&#10;&#10;Description générée automatiquement">
            <a:hlinkClick r:id="rId2" action="ppaction://hlinksldjump"/>
            <a:extLst>
              <a:ext uri="{FF2B5EF4-FFF2-40B4-BE49-F238E27FC236}">
                <a16:creationId xmlns:a16="http://schemas.microsoft.com/office/drawing/2014/main" id="{AB45C580-059F-4465-949B-3D760D4DA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63" y="5647174"/>
            <a:ext cx="2120415" cy="89733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9884014-063A-4B05-880D-03F833395C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128" t="32353" r="35243" b="33197"/>
          <a:stretch/>
        </p:blipFill>
        <p:spPr>
          <a:xfrm>
            <a:off x="487667" y="349599"/>
            <a:ext cx="2989124" cy="17459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121AE3-37BB-4655-9009-031593F82369}"/>
              </a:ext>
            </a:extLst>
          </p:cNvPr>
          <p:cNvSpPr/>
          <p:nvPr/>
        </p:nvSpPr>
        <p:spPr>
          <a:xfrm>
            <a:off x="7526221" y="2695485"/>
            <a:ext cx="5437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</a:t>
            </a:r>
            <a:endParaRPr lang="fr-FR" sz="54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764470F-CE9E-4EE5-B9A1-D0B418E81B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7950" y="6241829"/>
            <a:ext cx="1506220" cy="37719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E6545BD-DC7F-4E7C-8A8D-178F111940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4370" y="6245004"/>
            <a:ext cx="1539875" cy="37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5880"/>
      </p:ext>
    </p:extLst>
  </p:cSld>
  <p:clrMapOvr>
    <a:masterClrMapping/>
  </p:clrMapOvr>
</p:sld>
</file>

<file path=ppt/theme/theme1.xml><?xml version="1.0" encoding="utf-8"?>
<a:theme xmlns:a="http://schemas.openxmlformats.org/drawingml/2006/main" name="Cadre">
  <a:themeElements>
    <a:clrScheme name="Rouge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adr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d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69961d2-404d-4ce0-8fe7-27dec127caf3">
      <UserInfo>
        <DisplayName>MINSIER Stéphanie</DisplayName>
        <AccountId>37</AccountId>
        <AccountType/>
      </UserInfo>
      <UserInfo>
        <DisplayName>Sandrine Duchesne</DisplayName>
        <AccountId>13</AccountId>
        <AccountType/>
      </UserInfo>
      <UserInfo>
        <DisplayName>KESSEN Jehane</DisplayName>
        <AccountId>147</AccountId>
        <AccountType/>
      </UserInfo>
      <UserInfo>
        <DisplayName>Pauline Bodson</DisplayName>
        <AccountId>146</AccountId>
        <AccountType/>
      </UserInfo>
      <UserInfo>
        <DisplayName>PEFFER Isabelle</DisplayName>
        <AccountId>22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30DCBEA15C2743A0485FB7543B2689" ma:contentTypeVersion="12" ma:contentTypeDescription="Crée un document." ma:contentTypeScope="" ma:versionID="0e48e83f1f743d11e17a670a3b4ce0f9">
  <xsd:schema xmlns:xsd="http://www.w3.org/2001/XMLSchema" xmlns:xs="http://www.w3.org/2001/XMLSchema" xmlns:p="http://schemas.microsoft.com/office/2006/metadata/properties" xmlns:ns2="19085aaf-8474-4652-b063-5a676ec4b87b" xmlns:ns3="369961d2-404d-4ce0-8fe7-27dec127caf3" targetNamespace="http://schemas.microsoft.com/office/2006/metadata/properties" ma:root="true" ma:fieldsID="0877fe573578e16b6ba54c470029be27" ns2:_="" ns3:_="">
    <xsd:import namespace="19085aaf-8474-4652-b063-5a676ec4b87b"/>
    <xsd:import namespace="369961d2-404d-4ce0-8fe7-27dec127ca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085aaf-8474-4652-b063-5a676ec4b8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961d2-404d-4ce0-8fe7-27dec127ca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AA3F28-1C59-4E24-BA91-88AA1C10EE78}">
  <ds:schemaRefs>
    <ds:schemaRef ds:uri="369961d2-404d-4ce0-8fe7-27dec127caf3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561DF62-87A7-470C-96BF-535AA8321D4B}">
  <ds:schemaRefs>
    <ds:schemaRef ds:uri="19085aaf-8474-4652-b063-5a676ec4b87b"/>
    <ds:schemaRef ds:uri="369961d2-404d-4ce0-8fe7-27dec127caf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C4BA9C8-6FEF-4DAD-9AEA-3CC3457080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991</Words>
  <Application>Microsoft Office PowerPoint</Application>
  <PresentationFormat>Grand écran</PresentationFormat>
  <Paragraphs>282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Berlin Sans FB</vt:lpstr>
      <vt:lpstr>Century Gothic</vt:lpstr>
      <vt:lpstr>Corbel</vt:lpstr>
      <vt:lpstr>Verdana</vt:lpstr>
      <vt:lpstr>Wingdings 2</vt:lpstr>
      <vt:lpstr>Cadre</vt:lpstr>
      <vt:lpstr>Présentation PowerPoint</vt:lpstr>
      <vt:lpstr>Choisir ?  Pourquoi ? Comment ?</vt:lpstr>
      <vt:lpstr>Réfléchir  à ses choix</vt:lpstr>
      <vt:lpstr>Mes intérêts</vt:lpstr>
      <vt:lpstr>Mes compétences  mes forces</vt:lpstr>
      <vt:lpstr>Mes valeurs</vt:lpstr>
      <vt:lpstr>Choisir petit à petit</vt:lpstr>
      <vt:lpstr>Les filières et les options au 2e degré </vt:lpstr>
      <vt:lpstr>Les options de la transition au 2e degré </vt:lpstr>
      <vt:lpstr>Les options de la qualification technique au 2e degré </vt:lpstr>
      <vt:lpstr>Les options de la qualification professionnelle à partir de la 3ème </vt:lpstr>
      <vt:lpstr>L’alternance  Le Cefa L’apprentissage</vt:lpstr>
      <vt:lpstr>Dernier petit conseil !</vt:lpstr>
      <vt:lpstr>Le Centre PMS est à ton écoute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Tanguy Le Grelle</dc:creator>
  <cp:lastModifiedBy>BERNARD Bénédicte</cp:lastModifiedBy>
  <cp:revision>29</cp:revision>
  <dcterms:created xsi:type="dcterms:W3CDTF">2020-05-08T08:46:00Z</dcterms:created>
  <dcterms:modified xsi:type="dcterms:W3CDTF">2023-05-23T12:30:16Z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0x010100A130DCBEA15C2743A0485FB7543B2689</vt:lpwstr>
  </property>
</Properties>
</file>